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3" r:id="rId5"/>
    <p:sldMasterId id="2147483694" r:id="rId6"/>
    <p:sldMasterId id="214748369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Lst>
  <p:sldSz cy="5143500" cx="9144000"/>
  <p:notesSz cx="6858000" cy="9144000"/>
  <p:embeddedFontLst>
    <p:embeddedFont>
      <p:font typeface="Helvetica Neue"/>
      <p:regular r:id="rId88"/>
      <p:bold r:id="rId89"/>
      <p:italic r:id="rId90"/>
      <p:boldItalic r:id="rId91"/>
    </p:embeddedFont>
    <p:embeddedFont>
      <p:font typeface="Helvetica Neue Light"/>
      <p:regular r:id="rId92"/>
      <p:bold r:id="rId93"/>
      <p:italic r:id="rId94"/>
      <p:boldItalic r:id="rId95"/>
    </p:embeddedFont>
    <p:embeddedFont>
      <p:font typeface="Gill Sans"/>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István Ketykó"/>
  <p:cmAuthor clrIdx="1" id="1" initials="" lastIdx="1" name="황석현"/>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F9C647E-38E5-40DC-8AA8-0F67B44047A7}">
  <a:tblStyle styleId="{7F9C647E-38E5-40DC-8AA8-0F67B44047A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HelveticaNeueLight-boldItalic.fntdata"/><Relationship Id="rId94" Type="http://schemas.openxmlformats.org/officeDocument/2006/relationships/font" Target="fonts/HelveticaNeueLight-italic.fntdata"/><Relationship Id="rId97" Type="http://schemas.openxmlformats.org/officeDocument/2006/relationships/font" Target="fonts/GillSans-bold.fntdata"/><Relationship Id="rId96" Type="http://schemas.openxmlformats.org/officeDocument/2006/relationships/font" Target="fonts/GillSans-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HelveticaNeue-boldItalic.fntdata"/><Relationship Id="rId90" Type="http://schemas.openxmlformats.org/officeDocument/2006/relationships/font" Target="fonts/HelveticaNeue-italic.fntdata"/><Relationship Id="rId93" Type="http://schemas.openxmlformats.org/officeDocument/2006/relationships/font" Target="fonts/HelveticaNeueLight-bold.fntdata"/><Relationship Id="rId92" Type="http://schemas.openxmlformats.org/officeDocument/2006/relationships/font" Target="fonts/HelveticaNeueLight-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font" Target="fonts/HelveticaNeue-regular.fntdata"/><Relationship Id="rId87" Type="http://schemas.openxmlformats.org/officeDocument/2006/relationships/slide" Target="slides/slide79.xml"/><Relationship Id="rId89" Type="http://schemas.openxmlformats.org/officeDocument/2006/relationships/font" Target="fonts/HelveticaNeue-bold.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7-27T05:16:03.095">
    <p:pos x="96" y="942"/>
    <p:text>Is it necessarily a many-to-one layout in case of the regression problems? What if with a many-to-many layout and the fully connected layer on the top would incorporate all the cells' outputs?</p:text>
  </p:cm>
  <p:cm authorId="1" idx="1" dt="2017-07-27T05:16:03.095">
    <p:pos x="96" y="1042"/>
    <p:text>It depends. I think your idea can be also one of the method. Many-to-one layout is just one of the method to utilize RNN, not necessary. You can choose whatever you want. You can use also many-to-one method, not necessary. 
Deep Learning respects your individuality. There are a lot of work using deep learning. There's no fixed answer. People are saying that their model works better for specific case. So, you just consider their idea and you don't need to follow. Try whatever you want and you think.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334" name="Shape 3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380" name="Shape 3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426" name="Shape 4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33" name="Shape 4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440" name="Shape 4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73" name="Shape 4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487" name="Shape 4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08" name="Shape 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509" name="Shape 5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616" name="Shape 6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7" name="Shape 6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1" name="Shape 6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9" name="Shape 6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Shape 66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667" name="Shape 6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4" name="Shape 6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2" name="Shape 6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Shape 6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0" name="Shape 6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Shape 7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6" name="Shape 7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0" name="Shape 7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738" name="Shape 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Shape 745"/>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746" name="Shape 7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Shape 75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753" name="Shape 7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Shape 76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761" name="Shape 7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Shape 7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2" name="Shape 7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6" name="Shape 7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Shape 8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3" name="Shape 8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Shape 8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1" name="Shape 8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Shape 81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819" name="Shape 8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Shape 8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0" name="Shape 8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7" name="Shape 8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Shape 85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860" name="Shape 8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Shape 8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5" name="Shape 8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Shape 8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1" name="Shape 8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Shape 8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6" name="Shape 8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Shape 9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4" name="Shape 9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Shape 9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2" name="Shape 9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Shape 91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918" name="Shape 9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54" name="Shape 54"/>
        <p:cNvGrpSpPr/>
        <p:nvPr/>
      </p:nvGrpSpPr>
      <p:grpSpPr>
        <a:xfrm>
          <a:off x="0" y="0"/>
          <a:ext cx="0" cy="0"/>
          <a:chOff x="0" y="0"/>
          <a:chExt cx="0" cy="0"/>
        </a:xfrm>
      </p:grpSpPr>
      <p:sp>
        <p:nvSpPr>
          <p:cNvPr id="55" name="Shape 55"/>
          <p:cNvSpPr txBox="1"/>
          <p:nvPr>
            <p:ph type="title"/>
          </p:nvPr>
        </p:nvSpPr>
        <p:spPr>
          <a:xfrm>
            <a:off x="1812726" y="863947"/>
            <a:ext cx="5518500" cy="17412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6" name="Shape 56"/>
          <p:cNvSpPr txBox="1"/>
          <p:nvPr>
            <p:ph idx="1" type="body"/>
          </p:nvPr>
        </p:nvSpPr>
        <p:spPr>
          <a:xfrm>
            <a:off x="1812726" y="2652117"/>
            <a:ext cx="5518500" cy="5961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7" name="Shape 57"/>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58" name="Shape 58"/>
        <p:cNvGrpSpPr/>
        <p:nvPr/>
      </p:nvGrpSpPr>
      <p:grpSpPr>
        <a:xfrm>
          <a:off x="0" y="0"/>
          <a:ext cx="0" cy="0"/>
          <a:chOff x="0" y="0"/>
          <a:chExt cx="0" cy="0"/>
        </a:xfrm>
      </p:grpSpPr>
      <p:sp>
        <p:nvSpPr>
          <p:cNvPr id="59" name="Shape 59"/>
          <p:cNvSpPr txBox="1"/>
          <p:nvPr>
            <p:ph type="title"/>
          </p:nvPr>
        </p:nvSpPr>
        <p:spPr>
          <a:xfrm>
            <a:off x="1812726" y="133945"/>
            <a:ext cx="5518500" cy="1285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0" name="Shape 60"/>
          <p:cNvSpPr txBox="1"/>
          <p:nvPr>
            <p:ph idx="1" type="body"/>
          </p:nvPr>
        </p:nvSpPr>
        <p:spPr>
          <a:xfrm>
            <a:off x="1812726" y="1460004"/>
            <a:ext cx="5518500" cy="3013800"/>
          </a:xfrm>
          <a:prstGeom prst="rect">
            <a:avLst/>
          </a:prstGeom>
          <a:noFill/>
          <a:ln>
            <a:noFill/>
          </a:ln>
        </p:spPr>
        <p:txBody>
          <a:bodyPr anchorCtr="0" anchor="ctr" bIns="34275" lIns="34275" rIns="34275" wrap="square" tIns="34275"/>
          <a:lstStyle>
            <a:lvl1pPr indent="-38100" lvl="0" marL="4064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1" name="Shape 61"/>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2" name="Shape 62"/>
        <p:cNvGrpSpPr/>
        <p:nvPr/>
      </p:nvGrpSpPr>
      <p:grpSpPr>
        <a:xfrm>
          <a:off x="0" y="0"/>
          <a:ext cx="0" cy="0"/>
          <a:chOff x="0" y="0"/>
          <a:chExt cx="0" cy="0"/>
        </a:xfrm>
      </p:grpSpPr>
      <p:sp>
        <p:nvSpPr>
          <p:cNvPr id="63" name="Shape 63"/>
          <p:cNvSpPr txBox="1"/>
          <p:nvPr>
            <p:ph type="title"/>
          </p:nvPr>
        </p:nvSpPr>
        <p:spPr>
          <a:xfrm>
            <a:off x="-8188" y="133945"/>
            <a:ext cx="9160500" cy="1285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4" name="Shape 64"/>
          <p:cNvSpPr txBox="1"/>
          <p:nvPr>
            <p:ph idx="1" type="body"/>
          </p:nvPr>
        </p:nvSpPr>
        <p:spPr>
          <a:xfrm>
            <a:off x="180210" y="1460004"/>
            <a:ext cx="8783400" cy="3013800"/>
          </a:xfrm>
          <a:prstGeom prst="rect">
            <a:avLst/>
          </a:prstGeom>
          <a:noFill/>
          <a:ln>
            <a:noFill/>
          </a:ln>
        </p:spPr>
        <p:txBody>
          <a:bodyPr anchorCtr="0" anchor="ctr" bIns="34275" lIns="34275" rIns="34275" wrap="square" tIns="34275"/>
          <a:lstStyle>
            <a:lvl1pPr indent="-38100" lvl="0" marL="4064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5" name="Shape 65"/>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6" name="Shape 66"/>
        <p:cNvGrpSpPr/>
        <p:nvPr/>
      </p:nvGrpSpPr>
      <p:grpSpPr>
        <a:xfrm>
          <a:off x="0" y="0"/>
          <a:ext cx="0" cy="0"/>
          <a:chOff x="0" y="0"/>
          <a:chExt cx="0" cy="0"/>
        </a:xfrm>
      </p:grpSpPr>
      <p:sp>
        <p:nvSpPr>
          <p:cNvPr id="67" name="Shape 67"/>
          <p:cNvSpPr txBox="1"/>
          <p:nvPr>
            <p:ph type="title"/>
          </p:nvPr>
        </p:nvSpPr>
        <p:spPr>
          <a:xfrm>
            <a:off x="1645295" y="234404"/>
            <a:ext cx="5853300" cy="11385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8" name="Shape 68"/>
          <p:cNvSpPr txBox="1"/>
          <p:nvPr>
            <p:ph idx="1" type="body"/>
          </p:nvPr>
        </p:nvSpPr>
        <p:spPr>
          <a:xfrm>
            <a:off x="1645295" y="1372939"/>
            <a:ext cx="5853300" cy="3315300"/>
          </a:xfrm>
          <a:prstGeom prst="rect">
            <a:avLst/>
          </a:prstGeom>
          <a:noFill/>
          <a:ln>
            <a:noFill/>
          </a:ln>
        </p:spPr>
        <p:txBody>
          <a:bodyPr anchorCtr="0" anchor="ctr" bIns="34275" lIns="34275" rIns="34275" wrap="square" tIns="34275"/>
          <a:lstStyle>
            <a:lvl1pPr indent="-139700" lvl="0" marL="228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9" name="Shape 69"/>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70" name="Shape 70"/>
        <p:cNvGrpSpPr/>
        <p:nvPr/>
      </p:nvGrpSpPr>
      <p:grpSpPr>
        <a:xfrm>
          <a:off x="0" y="0"/>
          <a:ext cx="0" cy="0"/>
          <a:chOff x="0" y="0"/>
          <a:chExt cx="0" cy="0"/>
        </a:xfrm>
      </p:grpSpPr>
      <p:sp>
        <p:nvSpPr>
          <p:cNvPr id="71" name="Shape 71"/>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2" name="Shape 72"/>
        <p:cNvGrpSpPr/>
        <p:nvPr/>
      </p:nvGrpSpPr>
      <p:grpSpPr>
        <a:xfrm>
          <a:off x="0" y="0"/>
          <a:ext cx="0" cy="0"/>
          <a:chOff x="0" y="0"/>
          <a:chExt cx="0" cy="0"/>
        </a:xfrm>
      </p:grpSpPr>
      <p:sp>
        <p:nvSpPr>
          <p:cNvPr id="73" name="Shape 73"/>
          <p:cNvSpPr txBox="1"/>
          <p:nvPr>
            <p:ph type="title"/>
          </p:nvPr>
        </p:nvSpPr>
        <p:spPr>
          <a:xfrm>
            <a:off x="449746" y="229118"/>
            <a:ext cx="8241900" cy="695400"/>
          </a:xfrm>
          <a:prstGeom prst="rect">
            <a:avLst/>
          </a:prstGeom>
          <a:noFill/>
          <a:ln>
            <a:noFill/>
          </a:ln>
        </p:spPr>
        <p:txBody>
          <a:bodyPr anchorCtr="0" anchor="ctr" bIns="34275" lIns="34275"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4" name="Shape 74"/>
          <p:cNvSpPr txBox="1"/>
          <p:nvPr>
            <p:ph idx="12" type="sldNum"/>
          </p:nvPr>
        </p:nvSpPr>
        <p:spPr>
          <a:xfrm>
            <a:off x="4419600" y="4629150"/>
            <a:ext cx="2133600" cy="276300"/>
          </a:xfrm>
          <a:prstGeom prst="rect">
            <a:avLst/>
          </a:prstGeom>
          <a:noFill/>
          <a:ln>
            <a:noFill/>
          </a:ln>
        </p:spPr>
        <p:txBody>
          <a:bodyPr anchorCtr="0" anchor="ctr" bIns="34275" lIns="34275"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75" name="Shape 75"/>
        <p:cNvGrpSpPr/>
        <p:nvPr/>
      </p:nvGrpSpPr>
      <p:grpSpPr>
        <a:xfrm>
          <a:off x="0" y="0"/>
          <a:ext cx="0" cy="0"/>
          <a:chOff x="0" y="0"/>
          <a:chExt cx="0" cy="0"/>
        </a:xfrm>
      </p:grpSpPr>
      <p:sp>
        <p:nvSpPr>
          <p:cNvPr id="76" name="Shape 76"/>
          <p:cNvSpPr txBox="1"/>
          <p:nvPr>
            <p:ph type="title"/>
          </p:nvPr>
        </p:nvSpPr>
        <p:spPr>
          <a:xfrm>
            <a:off x="1812726" y="133945"/>
            <a:ext cx="5518500" cy="1285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7" name="Shape 77"/>
          <p:cNvSpPr txBox="1"/>
          <p:nvPr>
            <p:ph idx="1" type="body"/>
          </p:nvPr>
        </p:nvSpPr>
        <p:spPr>
          <a:xfrm>
            <a:off x="1812726" y="1460004"/>
            <a:ext cx="5518500" cy="3013800"/>
          </a:xfrm>
          <a:prstGeom prst="rect">
            <a:avLst/>
          </a:prstGeom>
          <a:noFill/>
          <a:ln>
            <a:noFill/>
          </a:ln>
        </p:spPr>
        <p:txBody>
          <a:bodyPr anchorCtr="0" anchor="ctr" bIns="34275" lIns="34275" rIns="34275" wrap="square" tIns="34275"/>
          <a:lstStyle>
            <a:lvl1pPr indent="-38100" lvl="0" marL="4064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78" name="Shape 78"/>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79" name="Shape 79"/>
        <p:cNvGrpSpPr/>
        <p:nvPr/>
      </p:nvGrpSpPr>
      <p:grpSpPr>
        <a:xfrm>
          <a:off x="0" y="0"/>
          <a:ext cx="0" cy="0"/>
          <a:chOff x="0" y="0"/>
          <a:chExt cx="0" cy="0"/>
        </a:xfrm>
      </p:grpSpPr>
      <p:sp>
        <p:nvSpPr>
          <p:cNvPr id="80" name="Shape 80"/>
          <p:cNvSpPr txBox="1"/>
          <p:nvPr>
            <p:ph type="title"/>
          </p:nvPr>
        </p:nvSpPr>
        <p:spPr>
          <a:xfrm>
            <a:off x="1812726" y="863947"/>
            <a:ext cx="5518500" cy="17412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1" name="Shape 81"/>
          <p:cNvSpPr txBox="1"/>
          <p:nvPr>
            <p:ph idx="1" type="body"/>
          </p:nvPr>
        </p:nvSpPr>
        <p:spPr>
          <a:xfrm>
            <a:off x="1812726" y="2652117"/>
            <a:ext cx="5518500" cy="5961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2" name="Shape 82"/>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83" name="Shape 83"/>
        <p:cNvGrpSpPr/>
        <p:nvPr/>
      </p:nvGrpSpPr>
      <p:grpSpPr>
        <a:xfrm>
          <a:off x="0" y="0"/>
          <a:ext cx="0" cy="0"/>
          <a:chOff x="0" y="0"/>
          <a:chExt cx="0" cy="0"/>
        </a:xfrm>
      </p:grpSpPr>
      <p:sp>
        <p:nvSpPr>
          <p:cNvPr id="84" name="Shape 84"/>
          <p:cNvSpPr/>
          <p:nvPr>
            <p:ph idx="2" type="pic"/>
          </p:nvPr>
        </p:nvSpPr>
        <p:spPr>
          <a:xfrm>
            <a:off x="1990204" y="334863"/>
            <a:ext cx="5157000" cy="31209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5" name="Shape 85"/>
          <p:cNvSpPr txBox="1"/>
          <p:nvPr>
            <p:ph type="title"/>
          </p:nvPr>
        </p:nvSpPr>
        <p:spPr>
          <a:xfrm>
            <a:off x="1812726" y="3542854"/>
            <a:ext cx="5518500" cy="7500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6" name="Shape 86"/>
          <p:cNvSpPr txBox="1"/>
          <p:nvPr>
            <p:ph idx="1" type="body"/>
          </p:nvPr>
        </p:nvSpPr>
        <p:spPr>
          <a:xfrm>
            <a:off x="1812726" y="4319736"/>
            <a:ext cx="5518500" cy="5961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7" name="Shape 87"/>
          <p:cNvSpPr txBox="1"/>
          <p:nvPr>
            <p:ph idx="12" type="sldNum"/>
          </p:nvPr>
        </p:nvSpPr>
        <p:spPr>
          <a:xfrm>
            <a:off x="4475930" y="4875609"/>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88" name="Shape 88"/>
        <p:cNvGrpSpPr/>
        <p:nvPr/>
      </p:nvGrpSpPr>
      <p:grpSpPr>
        <a:xfrm>
          <a:off x="0" y="0"/>
          <a:ext cx="0" cy="0"/>
          <a:chOff x="0" y="0"/>
          <a:chExt cx="0" cy="0"/>
        </a:xfrm>
      </p:grpSpPr>
      <p:sp>
        <p:nvSpPr>
          <p:cNvPr id="89" name="Shape 89"/>
          <p:cNvSpPr txBox="1"/>
          <p:nvPr>
            <p:ph type="title"/>
          </p:nvPr>
        </p:nvSpPr>
        <p:spPr>
          <a:xfrm>
            <a:off x="1812726" y="1701105"/>
            <a:ext cx="5518500" cy="17412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0" name="Shape 90"/>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91" name="Shape 91"/>
        <p:cNvGrpSpPr/>
        <p:nvPr/>
      </p:nvGrpSpPr>
      <p:grpSpPr>
        <a:xfrm>
          <a:off x="0" y="0"/>
          <a:ext cx="0" cy="0"/>
          <a:chOff x="0" y="0"/>
          <a:chExt cx="0" cy="0"/>
        </a:xfrm>
      </p:grpSpPr>
      <p:sp>
        <p:nvSpPr>
          <p:cNvPr id="92" name="Shape 92"/>
          <p:cNvSpPr/>
          <p:nvPr>
            <p:ph idx="2" type="pic"/>
          </p:nvPr>
        </p:nvSpPr>
        <p:spPr>
          <a:xfrm>
            <a:off x="4685854" y="334863"/>
            <a:ext cx="2812800" cy="43398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3" name="Shape 93"/>
          <p:cNvSpPr txBox="1"/>
          <p:nvPr>
            <p:ph type="title"/>
          </p:nvPr>
        </p:nvSpPr>
        <p:spPr>
          <a:xfrm>
            <a:off x="1645295" y="334863"/>
            <a:ext cx="2812800" cy="21030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4" name="Shape 94"/>
          <p:cNvSpPr txBox="1"/>
          <p:nvPr>
            <p:ph idx="1" type="body"/>
          </p:nvPr>
        </p:nvSpPr>
        <p:spPr>
          <a:xfrm>
            <a:off x="1645295" y="2511474"/>
            <a:ext cx="2812800" cy="21633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5" name="Shape 95"/>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96" name="Shape 96"/>
        <p:cNvGrpSpPr/>
        <p:nvPr/>
      </p:nvGrpSpPr>
      <p:grpSpPr>
        <a:xfrm>
          <a:off x="0" y="0"/>
          <a:ext cx="0" cy="0"/>
          <a:chOff x="0" y="0"/>
          <a:chExt cx="0" cy="0"/>
        </a:xfrm>
      </p:grpSpPr>
      <p:sp>
        <p:nvSpPr>
          <p:cNvPr id="97" name="Shape 97"/>
          <p:cNvSpPr txBox="1"/>
          <p:nvPr>
            <p:ph type="title"/>
          </p:nvPr>
        </p:nvSpPr>
        <p:spPr>
          <a:xfrm>
            <a:off x="1645295" y="234404"/>
            <a:ext cx="5853300" cy="11385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8" name="Shape 98"/>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99" name="Shape 99"/>
        <p:cNvGrpSpPr/>
        <p:nvPr/>
      </p:nvGrpSpPr>
      <p:grpSpPr>
        <a:xfrm>
          <a:off x="0" y="0"/>
          <a:ext cx="0" cy="0"/>
          <a:chOff x="0" y="0"/>
          <a:chExt cx="0" cy="0"/>
        </a:xfrm>
      </p:grpSpPr>
      <p:sp>
        <p:nvSpPr>
          <p:cNvPr id="100" name="Shape 100"/>
          <p:cNvSpPr/>
          <p:nvPr>
            <p:ph idx="2" type="pic"/>
          </p:nvPr>
        </p:nvSpPr>
        <p:spPr>
          <a:xfrm>
            <a:off x="4685854" y="1372939"/>
            <a:ext cx="2812800" cy="33153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1" name="Shape 101"/>
          <p:cNvSpPr txBox="1"/>
          <p:nvPr>
            <p:ph type="title"/>
          </p:nvPr>
        </p:nvSpPr>
        <p:spPr>
          <a:xfrm>
            <a:off x="1645295" y="234404"/>
            <a:ext cx="5853300" cy="11385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02" name="Shape 102"/>
          <p:cNvSpPr txBox="1"/>
          <p:nvPr>
            <p:ph idx="1" type="body"/>
          </p:nvPr>
        </p:nvSpPr>
        <p:spPr>
          <a:xfrm>
            <a:off x="1645295" y="1372939"/>
            <a:ext cx="2812800" cy="3315300"/>
          </a:xfrm>
          <a:prstGeom prst="rect">
            <a:avLst/>
          </a:prstGeom>
          <a:noFill/>
          <a:ln>
            <a:noFill/>
          </a:ln>
        </p:spPr>
        <p:txBody>
          <a:bodyPr anchorCtr="0" anchor="ctr" bIns="34275" lIns="34275" rIns="34275" wrap="square" tIns="34275"/>
          <a:lstStyle>
            <a:lvl1pPr indent="-114300" lvl="0" marL="177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1pPr>
            <a:lvl2pPr indent="-114300" lvl="1" marL="304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2pPr>
            <a:lvl3pPr indent="-101600" lvl="2" marL="431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3pPr>
            <a:lvl4pPr indent="-101600" lvl="3" marL="558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4pPr>
            <a:lvl5pPr indent="-101600" lvl="4" marL="685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3" name="Shape 103"/>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04" name="Shape 104"/>
        <p:cNvGrpSpPr/>
        <p:nvPr/>
      </p:nvGrpSpPr>
      <p:grpSpPr>
        <a:xfrm>
          <a:off x="0" y="0"/>
          <a:ext cx="0" cy="0"/>
          <a:chOff x="0" y="0"/>
          <a:chExt cx="0" cy="0"/>
        </a:xfrm>
      </p:grpSpPr>
      <p:sp>
        <p:nvSpPr>
          <p:cNvPr id="105" name="Shape 105"/>
          <p:cNvSpPr txBox="1"/>
          <p:nvPr>
            <p:ph idx="1" type="body"/>
          </p:nvPr>
        </p:nvSpPr>
        <p:spPr>
          <a:xfrm>
            <a:off x="1645295" y="669726"/>
            <a:ext cx="5853300" cy="3804000"/>
          </a:xfrm>
          <a:prstGeom prst="rect">
            <a:avLst/>
          </a:prstGeom>
          <a:noFill/>
          <a:ln>
            <a:noFill/>
          </a:ln>
        </p:spPr>
        <p:txBody>
          <a:bodyPr anchorCtr="0" anchor="ctr" bIns="34275" lIns="34275" rIns="34275" wrap="square" tIns="34275"/>
          <a:lstStyle>
            <a:lvl1pPr indent="-139700" lvl="0" marL="228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6" name="Shape 106"/>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07" name="Shape 107"/>
        <p:cNvGrpSpPr/>
        <p:nvPr/>
      </p:nvGrpSpPr>
      <p:grpSpPr>
        <a:xfrm>
          <a:off x="0" y="0"/>
          <a:ext cx="0" cy="0"/>
          <a:chOff x="0" y="0"/>
          <a:chExt cx="0" cy="0"/>
        </a:xfrm>
      </p:grpSpPr>
      <p:sp>
        <p:nvSpPr>
          <p:cNvPr id="108" name="Shape 108"/>
          <p:cNvSpPr/>
          <p:nvPr>
            <p:ph idx="2" type="pic"/>
          </p:nvPr>
        </p:nvSpPr>
        <p:spPr>
          <a:xfrm>
            <a:off x="4685854" y="2685604"/>
            <a:ext cx="2812800" cy="19890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9" name="Shape 109"/>
          <p:cNvSpPr/>
          <p:nvPr>
            <p:ph idx="3" type="pic"/>
          </p:nvPr>
        </p:nvSpPr>
        <p:spPr>
          <a:xfrm>
            <a:off x="4689132" y="468808"/>
            <a:ext cx="2812800" cy="19890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0" name="Shape 110"/>
          <p:cNvSpPr/>
          <p:nvPr>
            <p:ph idx="4" type="pic"/>
          </p:nvPr>
        </p:nvSpPr>
        <p:spPr>
          <a:xfrm>
            <a:off x="1645295" y="468808"/>
            <a:ext cx="2812800" cy="42060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12" name="Shape 112"/>
        <p:cNvGrpSpPr/>
        <p:nvPr/>
      </p:nvGrpSpPr>
      <p:grpSpPr>
        <a:xfrm>
          <a:off x="0" y="0"/>
          <a:ext cx="0" cy="0"/>
          <a:chOff x="0" y="0"/>
          <a:chExt cx="0" cy="0"/>
        </a:xfrm>
      </p:grpSpPr>
      <p:sp>
        <p:nvSpPr>
          <p:cNvPr id="113" name="Shape 113"/>
          <p:cNvSpPr txBox="1"/>
          <p:nvPr>
            <p:ph idx="1" type="body"/>
          </p:nvPr>
        </p:nvSpPr>
        <p:spPr>
          <a:xfrm>
            <a:off x="1812726" y="3355330"/>
            <a:ext cx="5518500" cy="2478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1200" u="none" cap="none" strike="noStrike">
                <a:solidFill>
                  <a:srgbClr val="000000"/>
                </a:solidFill>
                <a:latin typeface="Helvetica Neue"/>
                <a:ea typeface="Helvetica Neue"/>
                <a:cs typeface="Helvetica Neue"/>
                <a:sym typeface="Helvetica Neue"/>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4" name="Shape 114"/>
          <p:cNvSpPr txBox="1"/>
          <p:nvPr>
            <p:ph idx="2" type="body"/>
          </p:nvPr>
        </p:nvSpPr>
        <p:spPr>
          <a:xfrm>
            <a:off x="1812726" y="2250132"/>
            <a:ext cx="5518500" cy="361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2000" u="none" cap="none" strike="noStrike">
                <a:solidFill>
                  <a:srgbClr val="000000"/>
                </a:solidFill>
                <a:latin typeface="Helvetica Neue"/>
                <a:ea typeface="Helvetica Neue"/>
                <a:cs typeface="Helvetica Neue"/>
                <a:sym typeface="Helvetica Neue"/>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5" name="Shape 115"/>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16" name="Shape 116"/>
        <p:cNvGrpSpPr/>
        <p:nvPr/>
      </p:nvGrpSpPr>
      <p:grpSpPr>
        <a:xfrm>
          <a:off x="0" y="0"/>
          <a:ext cx="0" cy="0"/>
          <a:chOff x="0" y="0"/>
          <a:chExt cx="0" cy="0"/>
        </a:xfrm>
      </p:grpSpPr>
      <p:sp>
        <p:nvSpPr>
          <p:cNvPr id="117" name="Shape 117"/>
          <p:cNvSpPr/>
          <p:nvPr>
            <p:ph idx="2" type="pic"/>
          </p:nvPr>
        </p:nvSpPr>
        <p:spPr>
          <a:xfrm>
            <a:off x="1143000" y="0"/>
            <a:ext cx="6858000" cy="51435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8" name="Shape 118"/>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123" name="Shape 123"/>
        <p:cNvGrpSpPr/>
        <p:nvPr/>
      </p:nvGrpSpPr>
      <p:grpSpPr>
        <a:xfrm>
          <a:off x="0" y="0"/>
          <a:ext cx="0" cy="0"/>
          <a:chOff x="0" y="0"/>
          <a:chExt cx="0" cy="0"/>
        </a:xfrm>
      </p:grpSpPr>
      <p:sp>
        <p:nvSpPr>
          <p:cNvPr id="124" name="Shape 124"/>
          <p:cNvSpPr txBox="1"/>
          <p:nvPr>
            <p:ph type="title"/>
          </p:nvPr>
        </p:nvSpPr>
        <p:spPr>
          <a:xfrm>
            <a:off x="1812726" y="863947"/>
            <a:ext cx="5518500" cy="17412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25" name="Shape 125"/>
          <p:cNvSpPr txBox="1"/>
          <p:nvPr>
            <p:ph idx="1" type="body"/>
          </p:nvPr>
        </p:nvSpPr>
        <p:spPr>
          <a:xfrm>
            <a:off x="1812726" y="2652117"/>
            <a:ext cx="5518500" cy="5961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Gill Sans"/>
              <a:buNone/>
              <a:defRPr b="0" i="0" sz="1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2400"/>
              <a:buFont typeface="Gill Sans"/>
              <a:buNone/>
              <a:defRPr b="0" i="0" sz="1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2400"/>
              <a:buFont typeface="Gill Sans"/>
              <a:buNone/>
              <a:defRPr b="0" i="0" sz="1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2400"/>
              <a:buFont typeface="Gill Sans"/>
              <a:buNone/>
              <a:defRPr b="0" i="0" sz="1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2400"/>
              <a:buFont typeface="Gill Sans"/>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26" name="Shape 126"/>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27" name="Shape 127"/>
        <p:cNvGrpSpPr/>
        <p:nvPr/>
      </p:nvGrpSpPr>
      <p:grpSpPr>
        <a:xfrm>
          <a:off x="0" y="0"/>
          <a:ext cx="0" cy="0"/>
          <a:chOff x="0" y="0"/>
          <a:chExt cx="0" cy="0"/>
        </a:xfrm>
      </p:grpSpPr>
      <p:sp>
        <p:nvSpPr>
          <p:cNvPr id="128" name="Shape 128"/>
          <p:cNvSpPr txBox="1"/>
          <p:nvPr>
            <p:ph type="title"/>
          </p:nvPr>
        </p:nvSpPr>
        <p:spPr>
          <a:xfrm>
            <a:off x="-8188" y="133945"/>
            <a:ext cx="9160500" cy="1285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29" name="Shape 129"/>
          <p:cNvSpPr txBox="1"/>
          <p:nvPr>
            <p:ph idx="1" type="body"/>
          </p:nvPr>
        </p:nvSpPr>
        <p:spPr>
          <a:xfrm>
            <a:off x="180210" y="1460004"/>
            <a:ext cx="8783400" cy="3013800"/>
          </a:xfrm>
          <a:prstGeom prst="rect">
            <a:avLst/>
          </a:prstGeom>
          <a:noFill/>
          <a:ln>
            <a:noFill/>
          </a:ln>
        </p:spPr>
        <p:txBody>
          <a:bodyPr anchorCtr="0" anchor="ctr" bIns="34275" lIns="34275" rIns="34275" wrap="square" tIns="34275"/>
          <a:lstStyle>
            <a:lvl1pPr indent="-38100" lvl="0" marL="406400" marR="0" rtl="0" algn="l">
              <a:lnSpc>
                <a:spcPct val="100000"/>
              </a:lnSpc>
              <a:spcBef>
                <a:spcPts val="1200"/>
              </a:spcBef>
              <a:spcAft>
                <a:spcPts val="0"/>
              </a:spcAft>
              <a:buClr>
                <a:srgbClr val="000000"/>
              </a:buClr>
              <a:buSzPts val="3600"/>
              <a:buFont typeface="Gill Sans"/>
              <a:buChar char="•"/>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30" name="Shape 130"/>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31" name="Shape 131"/>
        <p:cNvGrpSpPr/>
        <p:nvPr/>
      </p:nvGrpSpPr>
      <p:grpSpPr>
        <a:xfrm>
          <a:off x="0" y="0"/>
          <a:ext cx="0" cy="0"/>
          <a:chOff x="0" y="0"/>
          <a:chExt cx="0" cy="0"/>
        </a:xfrm>
      </p:grpSpPr>
      <p:sp>
        <p:nvSpPr>
          <p:cNvPr id="132" name="Shape 132"/>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133" name="Shape 133"/>
        <p:cNvGrpSpPr/>
        <p:nvPr/>
      </p:nvGrpSpPr>
      <p:grpSpPr>
        <a:xfrm>
          <a:off x="0" y="0"/>
          <a:ext cx="0" cy="0"/>
          <a:chOff x="0" y="0"/>
          <a:chExt cx="0" cy="0"/>
        </a:xfrm>
      </p:grpSpPr>
      <p:sp>
        <p:nvSpPr>
          <p:cNvPr id="134" name="Shape 134"/>
          <p:cNvSpPr txBox="1"/>
          <p:nvPr>
            <p:ph type="title"/>
          </p:nvPr>
        </p:nvSpPr>
        <p:spPr>
          <a:xfrm>
            <a:off x="1812726" y="863947"/>
            <a:ext cx="5518500" cy="17412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35" name="Shape 135"/>
          <p:cNvSpPr txBox="1"/>
          <p:nvPr>
            <p:ph idx="1" type="body"/>
          </p:nvPr>
        </p:nvSpPr>
        <p:spPr>
          <a:xfrm>
            <a:off x="1812726" y="2652117"/>
            <a:ext cx="5518500" cy="5961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1pPr>
            <a:lvl2pPr indent="88900" lvl="1"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36" name="Shape 136"/>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137" name="Shape 137"/>
        <p:cNvGrpSpPr/>
        <p:nvPr/>
      </p:nvGrpSpPr>
      <p:grpSpPr>
        <a:xfrm>
          <a:off x="0" y="0"/>
          <a:ext cx="0" cy="0"/>
          <a:chOff x="0" y="0"/>
          <a:chExt cx="0" cy="0"/>
        </a:xfrm>
      </p:grpSpPr>
      <p:sp>
        <p:nvSpPr>
          <p:cNvPr id="138" name="Shape 138"/>
          <p:cNvSpPr/>
          <p:nvPr>
            <p:ph idx="2" type="pic"/>
          </p:nvPr>
        </p:nvSpPr>
        <p:spPr>
          <a:xfrm>
            <a:off x="1990204" y="334863"/>
            <a:ext cx="5157000" cy="31209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39" name="Shape 139"/>
          <p:cNvSpPr txBox="1"/>
          <p:nvPr>
            <p:ph type="title"/>
          </p:nvPr>
        </p:nvSpPr>
        <p:spPr>
          <a:xfrm>
            <a:off x="1812726" y="3542854"/>
            <a:ext cx="5518500" cy="7500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40" name="Shape 140"/>
          <p:cNvSpPr txBox="1"/>
          <p:nvPr>
            <p:ph idx="1" type="body"/>
          </p:nvPr>
        </p:nvSpPr>
        <p:spPr>
          <a:xfrm>
            <a:off x="1812726" y="4319736"/>
            <a:ext cx="5518500" cy="5961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1pPr>
            <a:lvl2pPr indent="88900" lvl="1"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41" name="Shape 141"/>
          <p:cNvSpPr txBox="1"/>
          <p:nvPr>
            <p:ph idx="12" type="sldNum"/>
          </p:nvPr>
        </p:nvSpPr>
        <p:spPr>
          <a:xfrm>
            <a:off x="4475930" y="4875609"/>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142" name="Shape 142"/>
        <p:cNvGrpSpPr/>
        <p:nvPr/>
      </p:nvGrpSpPr>
      <p:grpSpPr>
        <a:xfrm>
          <a:off x="0" y="0"/>
          <a:ext cx="0" cy="0"/>
          <a:chOff x="0" y="0"/>
          <a:chExt cx="0" cy="0"/>
        </a:xfrm>
      </p:grpSpPr>
      <p:sp>
        <p:nvSpPr>
          <p:cNvPr id="143" name="Shape 143"/>
          <p:cNvSpPr txBox="1"/>
          <p:nvPr>
            <p:ph type="title"/>
          </p:nvPr>
        </p:nvSpPr>
        <p:spPr>
          <a:xfrm>
            <a:off x="1812726" y="1701105"/>
            <a:ext cx="5518500" cy="17412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44" name="Shape 144"/>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145" name="Shape 145"/>
        <p:cNvGrpSpPr/>
        <p:nvPr/>
      </p:nvGrpSpPr>
      <p:grpSpPr>
        <a:xfrm>
          <a:off x="0" y="0"/>
          <a:ext cx="0" cy="0"/>
          <a:chOff x="0" y="0"/>
          <a:chExt cx="0" cy="0"/>
        </a:xfrm>
      </p:grpSpPr>
      <p:sp>
        <p:nvSpPr>
          <p:cNvPr id="146" name="Shape 146"/>
          <p:cNvSpPr/>
          <p:nvPr>
            <p:ph idx="2" type="pic"/>
          </p:nvPr>
        </p:nvSpPr>
        <p:spPr>
          <a:xfrm>
            <a:off x="4685854" y="334863"/>
            <a:ext cx="2812800" cy="43398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47" name="Shape 147"/>
          <p:cNvSpPr txBox="1"/>
          <p:nvPr>
            <p:ph type="title"/>
          </p:nvPr>
        </p:nvSpPr>
        <p:spPr>
          <a:xfrm>
            <a:off x="1645295" y="334863"/>
            <a:ext cx="2812800" cy="21030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3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48" name="Shape 148"/>
          <p:cNvSpPr txBox="1"/>
          <p:nvPr>
            <p:ph idx="1" type="body"/>
          </p:nvPr>
        </p:nvSpPr>
        <p:spPr>
          <a:xfrm>
            <a:off x="1645295" y="2511474"/>
            <a:ext cx="2812800" cy="21633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1pPr>
            <a:lvl2pPr indent="88900" lvl="1"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2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49" name="Shape 149"/>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150" name="Shape 150"/>
        <p:cNvGrpSpPr/>
        <p:nvPr/>
      </p:nvGrpSpPr>
      <p:grpSpPr>
        <a:xfrm>
          <a:off x="0" y="0"/>
          <a:ext cx="0" cy="0"/>
          <a:chOff x="0" y="0"/>
          <a:chExt cx="0" cy="0"/>
        </a:xfrm>
      </p:grpSpPr>
      <p:sp>
        <p:nvSpPr>
          <p:cNvPr id="151" name="Shape 151"/>
          <p:cNvSpPr txBox="1"/>
          <p:nvPr>
            <p:ph type="title"/>
          </p:nvPr>
        </p:nvSpPr>
        <p:spPr>
          <a:xfrm>
            <a:off x="1645295" y="234404"/>
            <a:ext cx="5853300" cy="11385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52" name="Shape 152"/>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3" name="Shape 153"/>
        <p:cNvGrpSpPr/>
        <p:nvPr/>
      </p:nvGrpSpPr>
      <p:grpSpPr>
        <a:xfrm>
          <a:off x="0" y="0"/>
          <a:ext cx="0" cy="0"/>
          <a:chOff x="0" y="0"/>
          <a:chExt cx="0" cy="0"/>
        </a:xfrm>
      </p:grpSpPr>
      <p:sp>
        <p:nvSpPr>
          <p:cNvPr id="154" name="Shape 154"/>
          <p:cNvSpPr txBox="1"/>
          <p:nvPr>
            <p:ph type="title"/>
          </p:nvPr>
        </p:nvSpPr>
        <p:spPr>
          <a:xfrm>
            <a:off x="1645295" y="234404"/>
            <a:ext cx="5853300" cy="11385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55" name="Shape 155"/>
          <p:cNvSpPr txBox="1"/>
          <p:nvPr>
            <p:ph idx="1" type="body"/>
          </p:nvPr>
        </p:nvSpPr>
        <p:spPr>
          <a:xfrm>
            <a:off x="1645295" y="1372939"/>
            <a:ext cx="5853300" cy="3315300"/>
          </a:xfrm>
          <a:prstGeom prst="rect">
            <a:avLst/>
          </a:prstGeom>
          <a:noFill/>
          <a:ln>
            <a:noFill/>
          </a:ln>
        </p:spPr>
        <p:txBody>
          <a:bodyPr anchorCtr="0" anchor="ctr" bIns="34275" lIns="34275" rIns="34275" wrap="square" tIns="34275"/>
          <a:lstStyle>
            <a:lvl1pPr indent="-139700" lvl="0" marL="2286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indent="-139700" lvl="1" marL="3937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indent="-139700" lvl="2" marL="5588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indent="-152400" lvl="3" marL="7366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indent="-139700" lvl="4" marL="9017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56" name="Shape 156"/>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157" name="Shape 157"/>
        <p:cNvGrpSpPr/>
        <p:nvPr/>
      </p:nvGrpSpPr>
      <p:grpSpPr>
        <a:xfrm>
          <a:off x="0" y="0"/>
          <a:ext cx="0" cy="0"/>
          <a:chOff x="0" y="0"/>
          <a:chExt cx="0" cy="0"/>
        </a:xfrm>
      </p:grpSpPr>
      <p:sp>
        <p:nvSpPr>
          <p:cNvPr id="158" name="Shape 158"/>
          <p:cNvSpPr/>
          <p:nvPr>
            <p:ph idx="2" type="pic"/>
          </p:nvPr>
        </p:nvSpPr>
        <p:spPr>
          <a:xfrm>
            <a:off x="4685854" y="1372939"/>
            <a:ext cx="2812800" cy="33153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59" name="Shape 159"/>
          <p:cNvSpPr txBox="1"/>
          <p:nvPr>
            <p:ph type="title"/>
          </p:nvPr>
        </p:nvSpPr>
        <p:spPr>
          <a:xfrm>
            <a:off x="1645295" y="234404"/>
            <a:ext cx="5853300" cy="11385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60" name="Shape 160"/>
          <p:cNvSpPr txBox="1"/>
          <p:nvPr>
            <p:ph idx="1" type="body"/>
          </p:nvPr>
        </p:nvSpPr>
        <p:spPr>
          <a:xfrm>
            <a:off x="1645295" y="1372939"/>
            <a:ext cx="2812800" cy="3315300"/>
          </a:xfrm>
          <a:prstGeom prst="rect">
            <a:avLst/>
          </a:prstGeom>
          <a:noFill/>
          <a:ln>
            <a:noFill/>
          </a:ln>
        </p:spPr>
        <p:txBody>
          <a:bodyPr anchorCtr="0" anchor="ctr" bIns="34275" lIns="34275" rIns="34275" wrap="square" tIns="34275"/>
          <a:lstStyle>
            <a:lvl1pPr indent="-114300" lvl="0" marL="177800" marR="0" rtl="0" algn="l">
              <a:lnSpc>
                <a:spcPct val="100000"/>
              </a:lnSpc>
              <a:spcBef>
                <a:spcPts val="1700"/>
              </a:spcBef>
              <a:spcAft>
                <a:spcPts val="0"/>
              </a:spcAft>
              <a:buClr>
                <a:srgbClr val="000000"/>
              </a:buClr>
              <a:buSzPts val="11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1pPr>
            <a:lvl2pPr indent="-114300" lvl="1" marL="304800" marR="0" rtl="0" algn="l">
              <a:lnSpc>
                <a:spcPct val="100000"/>
              </a:lnSpc>
              <a:spcBef>
                <a:spcPts val="1700"/>
              </a:spcBef>
              <a:spcAft>
                <a:spcPts val="0"/>
              </a:spcAft>
              <a:buClr>
                <a:srgbClr val="000000"/>
              </a:buClr>
              <a:buSzPts val="11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2pPr>
            <a:lvl3pPr indent="-101600" lvl="2" marL="431800" marR="0" rtl="0" algn="l">
              <a:lnSpc>
                <a:spcPct val="100000"/>
              </a:lnSpc>
              <a:spcBef>
                <a:spcPts val="1700"/>
              </a:spcBef>
              <a:spcAft>
                <a:spcPts val="0"/>
              </a:spcAft>
              <a:buClr>
                <a:srgbClr val="000000"/>
              </a:buClr>
              <a:buSzPts val="11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3pPr>
            <a:lvl4pPr indent="-101600" lvl="3" marL="558800" marR="0" rtl="0" algn="l">
              <a:lnSpc>
                <a:spcPct val="100000"/>
              </a:lnSpc>
              <a:spcBef>
                <a:spcPts val="1700"/>
              </a:spcBef>
              <a:spcAft>
                <a:spcPts val="0"/>
              </a:spcAft>
              <a:buClr>
                <a:srgbClr val="000000"/>
              </a:buClr>
              <a:buSzPts val="11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4pPr>
            <a:lvl5pPr indent="-101600" lvl="4" marL="685800" marR="0" rtl="0" algn="l">
              <a:lnSpc>
                <a:spcPct val="100000"/>
              </a:lnSpc>
              <a:spcBef>
                <a:spcPts val="1700"/>
              </a:spcBef>
              <a:spcAft>
                <a:spcPts val="0"/>
              </a:spcAft>
              <a:buClr>
                <a:srgbClr val="000000"/>
              </a:buClr>
              <a:buSzPts val="11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61" name="Shape 161"/>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62" name="Shape 162"/>
        <p:cNvGrpSpPr/>
        <p:nvPr/>
      </p:nvGrpSpPr>
      <p:grpSpPr>
        <a:xfrm>
          <a:off x="0" y="0"/>
          <a:ext cx="0" cy="0"/>
          <a:chOff x="0" y="0"/>
          <a:chExt cx="0" cy="0"/>
        </a:xfrm>
      </p:grpSpPr>
      <p:sp>
        <p:nvSpPr>
          <p:cNvPr id="163" name="Shape 163"/>
          <p:cNvSpPr txBox="1"/>
          <p:nvPr>
            <p:ph idx="1" type="body"/>
          </p:nvPr>
        </p:nvSpPr>
        <p:spPr>
          <a:xfrm>
            <a:off x="1645295" y="669726"/>
            <a:ext cx="5853300" cy="3804000"/>
          </a:xfrm>
          <a:prstGeom prst="rect">
            <a:avLst/>
          </a:prstGeom>
          <a:noFill/>
          <a:ln>
            <a:noFill/>
          </a:ln>
        </p:spPr>
        <p:txBody>
          <a:bodyPr anchorCtr="0" anchor="ctr" bIns="34275" lIns="34275" rIns="34275" wrap="square" tIns="34275"/>
          <a:lstStyle>
            <a:lvl1pPr indent="-139700" lvl="0" marL="2286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indent="-139700" lvl="1" marL="3937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indent="-139700" lvl="2" marL="5588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indent="-152400" lvl="3" marL="7366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indent="-139700" lvl="4" marL="9017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64" name="Shape 164"/>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65" name="Shape 165"/>
        <p:cNvGrpSpPr/>
        <p:nvPr/>
      </p:nvGrpSpPr>
      <p:grpSpPr>
        <a:xfrm>
          <a:off x="0" y="0"/>
          <a:ext cx="0" cy="0"/>
          <a:chOff x="0" y="0"/>
          <a:chExt cx="0" cy="0"/>
        </a:xfrm>
      </p:grpSpPr>
      <p:sp>
        <p:nvSpPr>
          <p:cNvPr id="166" name="Shape 166"/>
          <p:cNvSpPr/>
          <p:nvPr>
            <p:ph idx="2" type="pic"/>
          </p:nvPr>
        </p:nvSpPr>
        <p:spPr>
          <a:xfrm>
            <a:off x="4685854" y="2685604"/>
            <a:ext cx="2812800" cy="19890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67" name="Shape 167"/>
          <p:cNvSpPr/>
          <p:nvPr>
            <p:ph idx="3" type="pic"/>
          </p:nvPr>
        </p:nvSpPr>
        <p:spPr>
          <a:xfrm>
            <a:off x="4689132" y="468808"/>
            <a:ext cx="2812800" cy="19890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68" name="Shape 168"/>
          <p:cNvSpPr/>
          <p:nvPr>
            <p:ph idx="4" type="pic"/>
          </p:nvPr>
        </p:nvSpPr>
        <p:spPr>
          <a:xfrm>
            <a:off x="1645295" y="468808"/>
            <a:ext cx="2812800" cy="42060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69" name="Shape 169"/>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70" name="Shape 170"/>
        <p:cNvGrpSpPr/>
        <p:nvPr/>
      </p:nvGrpSpPr>
      <p:grpSpPr>
        <a:xfrm>
          <a:off x="0" y="0"/>
          <a:ext cx="0" cy="0"/>
          <a:chOff x="0" y="0"/>
          <a:chExt cx="0" cy="0"/>
        </a:xfrm>
      </p:grpSpPr>
      <p:sp>
        <p:nvSpPr>
          <p:cNvPr id="171" name="Shape 171"/>
          <p:cNvSpPr txBox="1"/>
          <p:nvPr>
            <p:ph idx="1" type="body"/>
          </p:nvPr>
        </p:nvSpPr>
        <p:spPr>
          <a:xfrm>
            <a:off x="1812726" y="3355330"/>
            <a:ext cx="5518500" cy="2478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Helvetica Neue"/>
              <a:buNone/>
              <a:defRPr b="0" i="0" sz="1200" u="none" cap="none" strike="noStrike">
                <a:solidFill>
                  <a:srgbClr val="000000"/>
                </a:solidFill>
                <a:latin typeface="Helvetica Neue"/>
                <a:ea typeface="Helvetica Neue"/>
                <a:cs typeface="Helvetica Neue"/>
                <a:sym typeface="Helvetica Neue"/>
              </a:defRPr>
            </a:lvl1pPr>
            <a:lvl2pPr indent="-381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72" name="Shape 172"/>
          <p:cNvSpPr txBox="1"/>
          <p:nvPr>
            <p:ph idx="2" type="body"/>
          </p:nvPr>
        </p:nvSpPr>
        <p:spPr>
          <a:xfrm>
            <a:off x="1812726" y="2250132"/>
            <a:ext cx="5518500" cy="361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2400"/>
              <a:buFont typeface="Helvetica Neue Light"/>
              <a:buNone/>
              <a:defRPr b="0" i="0" sz="2000" u="none" cap="none" strike="noStrike">
                <a:solidFill>
                  <a:srgbClr val="000000"/>
                </a:solidFill>
                <a:latin typeface="Helvetica Neue Light"/>
                <a:ea typeface="Helvetica Neue Light"/>
                <a:cs typeface="Helvetica Neue Light"/>
                <a:sym typeface="Helvetica Neue Light"/>
              </a:defRPr>
            </a:lvl1pPr>
            <a:lvl2pPr indent="-381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73" name="Shape 173"/>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74" name="Shape 174"/>
        <p:cNvGrpSpPr/>
        <p:nvPr/>
      </p:nvGrpSpPr>
      <p:grpSpPr>
        <a:xfrm>
          <a:off x="0" y="0"/>
          <a:ext cx="0" cy="0"/>
          <a:chOff x="0" y="0"/>
          <a:chExt cx="0" cy="0"/>
        </a:xfrm>
      </p:grpSpPr>
      <p:sp>
        <p:nvSpPr>
          <p:cNvPr id="175" name="Shape 175"/>
          <p:cNvSpPr/>
          <p:nvPr>
            <p:ph idx="2" type="pic"/>
          </p:nvPr>
        </p:nvSpPr>
        <p:spPr>
          <a:xfrm>
            <a:off x="1143000" y="0"/>
            <a:ext cx="6858000" cy="51435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76" name="Shape 176"/>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fld id="{00000000-1234-1234-1234-123412341234}" type="slidenum">
              <a:rPr b="0" i="0" lang="en" sz="9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77" name="Shape 177"/>
        <p:cNvGrpSpPr/>
        <p:nvPr/>
      </p:nvGrpSpPr>
      <p:grpSpPr>
        <a:xfrm>
          <a:off x="0" y="0"/>
          <a:ext cx="0" cy="0"/>
          <a:chOff x="0" y="0"/>
          <a:chExt cx="0" cy="0"/>
        </a:xfrm>
      </p:grpSpPr>
      <p:sp>
        <p:nvSpPr>
          <p:cNvPr id="178" name="Shape 178"/>
          <p:cNvSpPr txBox="1"/>
          <p:nvPr>
            <p:ph type="title"/>
          </p:nvPr>
        </p:nvSpPr>
        <p:spPr>
          <a:xfrm>
            <a:off x="1812726" y="133945"/>
            <a:ext cx="5518500" cy="1285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79" name="Shape 179"/>
          <p:cNvSpPr txBox="1"/>
          <p:nvPr>
            <p:ph idx="1" type="body"/>
          </p:nvPr>
        </p:nvSpPr>
        <p:spPr>
          <a:xfrm>
            <a:off x="1812726" y="1460004"/>
            <a:ext cx="5518500" cy="3013800"/>
          </a:xfrm>
          <a:prstGeom prst="rect">
            <a:avLst/>
          </a:prstGeom>
          <a:noFill/>
          <a:ln>
            <a:noFill/>
          </a:ln>
        </p:spPr>
        <p:txBody>
          <a:bodyPr anchorCtr="0" anchor="ctr" bIns="34275" lIns="34275" rIns="34275" wrap="square" tIns="34275"/>
          <a:lstStyle>
            <a:lvl1pPr indent="-38100" lvl="0" marL="406400" marR="0" rtl="0" algn="l">
              <a:lnSpc>
                <a:spcPct val="100000"/>
              </a:lnSpc>
              <a:spcBef>
                <a:spcPts val="1200"/>
              </a:spcBef>
              <a:spcAft>
                <a:spcPts val="0"/>
              </a:spcAft>
              <a:buClr>
                <a:srgbClr val="000000"/>
              </a:buClr>
              <a:buSzPts val="3600"/>
              <a:buFont typeface="Gill Sans"/>
              <a:buChar char="•"/>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80" name="Shape 180"/>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81" name="Shape 181"/>
        <p:cNvGrpSpPr/>
        <p:nvPr/>
      </p:nvGrpSpPr>
      <p:grpSpPr>
        <a:xfrm>
          <a:off x="0" y="0"/>
          <a:ext cx="0" cy="0"/>
          <a:chOff x="0" y="0"/>
          <a:chExt cx="0" cy="0"/>
        </a:xfrm>
      </p:grpSpPr>
      <p:sp>
        <p:nvSpPr>
          <p:cNvPr id="182" name="Shape 182"/>
          <p:cNvSpPr txBox="1"/>
          <p:nvPr>
            <p:ph type="title"/>
          </p:nvPr>
        </p:nvSpPr>
        <p:spPr>
          <a:xfrm>
            <a:off x="1812726" y="133945"/>
            <a:ext cx="5518500" cy="1285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83" name="Shape 183"/>
          <p:cNvSpPr txBox="1"/>
          <p:nvPr>
            <p:ph idx="1" type="body"/>
          </p:nvPr>
        </p:nvSpPr>
        <p:spPr>
          <a:xfrm>
            <a:off x="1812726" y="1460004"/>
            <a:ext cx="5518500" cy="3013800"/>
          </a:xfrm>
          <a:prstGeom prst="rect">
            <a:avLst/>
          </a:prstGeom>
          <a:noFill/>
          <a:ln>
            <a:noFill/>
          </a:ln>
        </p:spPr>
        <p:txBody>
          <a:bodyPr anchorCtr="0" anchor="ctr" bIns="34275" lIns="34275" rIns="34275" wrap="square" tIns="34275"/>
          <a:lstStyle>
            <a:lvl1pPr indent="-38100" lvl="0" marL="406400" marR="0" rtl="0" algn="l">
              <a:lnSpc>
                <a:spcPct val="100000"/>
              </a:lnSpc>
              <a:spcBef>
                <a:spcPts val="1200"/>
              </a:spcBef>
              <a:spcAft>
                <a:spcPts val="0"/>
              </a:spcAft>
              <a:buClr>
                <a:srgbClr val="000000"/>
              </a:buClr>
              <a:buSzPts val="3600"/>
              <a:buFont typeface="Gill Sans"/>
              <a:buChar char="•"/>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Clr>
                <a:srgbClr val="000000"/>
              </a:buClr>
              <a:buSzPts val="3200"/>
              <a:buFont typeface="Gill San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84" name="Shape 184"/>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85" name="Shape 185"/>
        <p:cNvGrpSpPr/>
        <p:nvPr/>
      </p:nvGrpSpPr>
      <p:grpSpPr>
        <a:xfrm>
          <a:off x="0" y="0"/>
          <a:ext cx="0" cy="0"/>
          <a:chOff x="0" y="0"/>
          <a:chExt cx="0" cy="0"/>
        </a:xfrm>
      </p:grpSpPr>
      <p:sp>
        <p:nvSpPr>
          <p:cNvPr id="186" name="Shape 186"/>
          <p:cNvSpPr txBox="1"/>
          <p:nvPr>
            <p:ph type="title"/>
          </p:nvPr>
        </p:nvSpPr>
        <p:spPr>
          <a:xfrm>
            <a:off x="449746" y="229118"/>
            <a:ext cx="8241900" cy="695400"/>
          </a:xfrm>
          <a:prstGeom prst="rect">
            <a:avLst/>
          </a:prstGeom>
          <a:noFill/>
          <a:ln>
            <a:noFill/>
          </a:ln>
        </p:spPr>
        <p:txBody>
          <a:bodyPr anchorCtr="0" anchor="ctr" bIns="34275" lIns="34275"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87" name="Shape 187"/>
          <p:cNvSpPr txBox="1"/>
          <p:nvPr>
            <p:ph idx="12" type="sldNum"/>
          </p:nvPr>
        </p:nvSpPr>
        <p:spPr>
          <a:xfrm>
            <a:off x="4419600" y="4629150"/>
            <a:ext cx="2133600" cy="276300"/>
          </a:xfrm>
          <a:prstGeom prst="rect">
            <a:avLst/>
          </a:prstGeom>
          <a:noFill/>
          <a:ln>
            <a:noFill/>
          </a:ln>
        </p:spPr>
        <p:txBody>
          <a:bodyPr anchorCtr="0" anchor="ctr" bIns="34275" lIns="34275"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6" Type="http://schemas.openxmlformats.org/officeDocument/2006/relationships/slideLayout" Target="../slideLayouts/slideLayout34.xml"/><Relationship Id="rId18" Type="http://schemas.openxmlformats.org/officeDocument/2006/relationships/theme" Target="../theme/theme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49746" y="229118"/>
            <a:ext cx="8241900" cy="695400"/>
          </a:xfrm>
          <a:prstGeom prst="rect">
            <a:avLst/>
          </a:prstGeom>
          <a:noFill/>
          <a:ln>
            <a:noFill/>
          </a:ln>
        </p:spPr>
        <p:txBody>
          <a:bodyPr anchorCtr="0" anchor="ctr" bIns="34275" lIns="34275"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2" name="Shape 52"/>
          <p:cNvSpPr txBox="1"/>
          <p:nvPr>
            <p:ph idx="1" type="body"/>
          </p:nvPr>
        </p:nvSpPr>
        <p:spPr>
          <a:xfrm>
            <a:off x="457200" y="1200150"/>
            <a:ext cx="8229600" cy="39432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3" name="Shape 53"/>
          <p:cNvSpPr txBox="1"/>
          <p:nvPr>
            <p:ph idx="12" type="sldNum"/>
          </p:nvPr>
        </p:nvSpPr>
        <p:spPr>
          <a:xfrm>
            <a:off x="4419600" y="4629150"/>
            <a:ext cx="2133600" cy="276300"/>
          </a:xfrm>
          <a:prstGeom prst="rect">
            <a:avLst/>
          </a:prstGeom>
          <a:noFill/>
          <a:ln>
            <a:noFill/>
          </a:ln>
        </p:spPr>
        <p:txBody>
          <a:bodyPr anchorCtr="0" anchor="ctr" bIns="34275" lIns="34275"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449746" y="229118"/>
            <a:ext cx="8241900" cy="695400"/>
          </a:xfrm>
          <a:prstGeom prst="rect">
            <a:avLst/>
          </a:prstGeom>
          <a:noFill/>
          <a:ln>
            <a:noFill/>
          </a:ln>
        </p:spPr>
        <p:txBody>
          <a:bodyPr anchorCtr="0" anchor="ctr" bIns="34275" lIns="34275"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21" name="Shape 121"/>
          <p:cNvSpPr txBox="1"/>
          <p:nvPr>
            <p:ph idx="1" type="body"/>
          </p:nvPr>
        </p:nvSpPr>
        <p:spPr>
          <a:xfrm>
            <a:off x="457200" y="1200150"/>
            <a:ext cx="8229600" cy="39432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122" name="Shape 122"/>
          <p:cNvSpPr txBox="1"/>
          <p:nvPr>
            <p:ph idx="12" type="sldNum"/>
          </p:nvPr>
        </p:nvSpPr>
        <p:spPr>
          <a:xfrm>
            <a:off x="4419600" y="4629150"/>
            <a:ext cx="2133600" cy="276300"/>
          </a:xfrm>
          <a:prstGeom prst="rect">
            <a:avLst/>
          </a:prstGeom>
          <a:noFill/>
          <a:ln>
            <a:noFill/>
          </a:ln>
        </p:spPr>
        <p:txBody>
          <a:bodyPr anchorCtr="0" anchor="ctr" bIns="34275" lIns="34275"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1.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hyperlink" Target="https://github.com/hunkim/DeepLearningZeroToAll/blob/master/lab-12-0-rnn_basics.ipynb" TargetMode="External"/><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hyperlink" Target="https://github.com/hunkim/DeepLearningZeroToAll/blob/master/lab-12-0-rnn_basics.ipynb" TargetMode="External"/><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hyperlink" Target="https://github.com/hunkim/DeepLearningZeroToAll/blob/master/lab-12-0-rnn_basics.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hyperlink" Target="https://github.com/hunkim/DeepLearningZeroToAll/blob/master/lab-12-0-rnn_basics.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1.png"/><Relationship Id="rId7" Type="http://schemas.openxmlformats.org/officeDocument/2006/relationships/image" Target="../media/image4.png"/></Relationships>
</file>

<file path=ppt/slides/_rels/slide1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0.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23.png"/><Relationship Id="rId15" Type="http://schemas.openxmlformats.org/officeDocument/2006/relationships/image" Target="../media/image13.png"/><Relationship Id="rId1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goo.gl/jPtW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hyperlink" Target="https://github.com/hunkim/DeepLearningZeroToAll/blob/master/lab-12-1-hello-rnn.p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github.com/hunkim/DeepLearningZeroToAll/blob/master/lab-12-1-hello-rnn.p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github.com/hunkim/DeepLearningZeroToAll/blob/master/lab-12-1-hello-rnn.p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github.com/hunkim/DeepLearningZeroToAll/blob/master/lab-12-0-rnn_basics.ipynb" TargetMode="Externa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github.com/hunkim/DeepLearningZeroToAll/blob/master/lab-12-1-hello-rnn.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1.png"/><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github.com/hunkim/DeepLearningZeroToAll/blob/master/lab-12-1-hello-rnn.p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github.com/hunkim/DeepLearningZeroToAll/blob/master/lab-12-1-hello-rnn.p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1.png"/><Relationship Id="rId7" Type="http://schemas.openxmlformats.org/officeDocument/2006/relationships/image" Target="../media/image4.png"/></Relationships>
</file>

<file path=ppt/slides/_rels/slide33.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0.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23.png"/><Relationship Id="rId15" Type="http://schemas.openxmlformats.org/officeDocument/2006/relationships/image" Target="../media/image13.png"/><Relationship Id="rId1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github.com/hunkim/DeepLearningZeroToAll/blob/master/lab-12-1-hello-rnn.p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hyperlink" Target="https://github.com/hunkim/DeepLearningZeroToAll/blob/master/lab-12-2-char-seq-rnn.p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hyperlink" Target="https://github.com/hunkim/DeepLearningZeroToAll/blob/master/lab-12-2-char-seq-rnn.p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s://github.com/hunkim/DeepLearningZeroToAll/blob/master/lab-12-2-char-seq-rnn.p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s://github.com/hunkim/DeepLearningZeroToAll/blob/master/lab-12-4-rnn_long_char.py"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0.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23.png"/><Relationship Id="rId15" Type="http://schemas.openxmlformats.org/officeDocument/2006/relationships/image" Target="../media/image13.png"/><Relationship Id="rId1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s://github.com/hunkim/DeepLearningZeroToAll/blob/master/lab-12-4-rnn_long_char.p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github.com/hunkim/DeepLearningZeroToAll/blob/master/lab-12-4-rnn_long_char.p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s://github.com/hunkim/DeepLearningZeroToAll/blob/master/lab-12-4-rnn_long_char.p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hyperlink" Target="https://github.com/hunkim/DeepLearningZeroToAll/blob/master/lab-12-2-char-seq-rnn.p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1.png"/><Relationship Id="rId7" Type="http://schemas.openxmlformats.org/officeDocument/2006/relationships/image" Target="../media/image4.png"/></Relationships>
</file>

<file path=ppt/slides/_rels/slide4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0.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23.png"/><Relationship Id="rId15" Type="http://schemas.openxmlformats.org/officeDocument/2006/relationships/image" Target="../media/image13.png"/><Relationship Id="rId1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s://github.com/hunkim/DeepLearningZeroToAll/blob/master/lab-12-4-rnn_long_char.py"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s://github.com/hunkim/DeepLearningZeroToAll/blob/master/lab-12-4-rnn_long_char.p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github.com/hunkim/DeepLearningZeroToAll/blob/master/lab-12-4-rnn_long_char.p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hyperlink" Target="https://github.com/hunkim/DeepLearningZeroToAll/blob/master/lab-12-0-rnn_basics.ipynb"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hyperlink" Target="https://www.tensorflow.org/versions/r0.11/tutorials/wide_and_deep/index.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27.png"/><Relationship Id="rId4" Type="http://schemas.openxmlformats.org/officeDocument/2006/relationships/hyperlink" Target="https://github.com/hunkim/DeepLearningZeroToAll/blob/master/lab-12-4-rnn_long_char.py"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hyperlink" Target="http://personal.ie.cuhk.edu.hk/~ccloy/project_target_code/index.html" TargetMode="Externa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32.png"/><Relationship Id="rId4" Type="http://schemas.openxmlformats.org/officeDocument/2006/relationships/hyperlink" Target="https://github.com/hunkim/DeepLearningZeroToAll/blob/master/lab-12-4-rnn_long_char.py"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2.png"/><Relationship Id="rId4" Type="http://schemas.openxmlformats.org/officeDocument/2006/relationships/hyperlink" Target="https://github.com/hunkim/DeepLearningZeroToAll/blob/master/lab-12-4-rnn_long_char.py"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32.png"/><Relationship Id="rId4" Type="http://schemas.openxmlformats.org/officeDocument/2006/relationships/hyperlink" Target="https://github.com/hunkim/DeepLearningZeroToAll/blob/master/lab-12-4-rnn_long_char.py"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2.png"/><Relationship Id="rId4" Type="http://schemas.openxmlformats.org/officeDocument/2006/relationships/hyperlink" Target="https://github.com/hunkim/DeepLearningZeroToAll/blob/master/lab-12-4-rnn_long_char.py"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hyperlink" Target="https://github.com/hunkim/DeepLearningZeroToAll/blob/master/lab-12-4-rnn_long_char.py"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hyperlink" Target="https://github.com/hunkim/DeepLearningZeroToAll/blob/master/lab-12-4-rnn_long_char.py"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hyperlink" Target="http://karpathy.github.io/2015/05/21/rnn-effectivenes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hyperlink" Target="https://github.com/hunkim/DeepLearningZeroToAll/blob/master/lab-12-0-rnn_basics.ipynb"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hyperlink" Target="http://karpathy.github.io/2015/05/21/rnn-effectivenes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hyperlink" Target="https://github.com/sherjilozair/char-rnn-tensorflow" TargetMode="External"/><Relationship Id="rId4" Type="http://schemas.openxmlformats.org/officeDocument/2006/relationships/hyperlink" Target="https://github.com/hunkim/word-rnn-tensorflow" TargetMode="External"/><Relationship Id="rId5"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1.png"/><Relationship Id="rId7" Type="http://schemas.openxmlformats.org/officeDocument/2006/relationships/image" Target="../media/image4.png"/></Relationships>
</file>

<file path=ppt/slides/_rels/slide63.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0.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23.png"/><Relationship Id="rId15" Type="http://schemas.openxmlformats.org/officeDocument/2006/relationships/image" Target="../media/image13.png"/><Relationship Id="rId1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hyperlink" Target="https://github.com/hunkim/DeepLearningZeroToAll/blob/master/lab-12-0-rnn_basics.ipynb"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40.png"/><Relationship Id="rId4" Type="http://schemas.openxmlformats.org/officeDocument/2006/relationships/hyperlink" Target="mailto:hunkim+ml@gmail.com" TargetMode="External"/><Relationship Id="rId5" Type="http://schemas.openxmlformats.org/officeDocument/2006/relationships/hyperlink" Target="https://github.com/hunkim/DeepLearningZeroToAll/" TargetMode="External"/><Relationship Id="rId6" Type="http://schemas.openxmlformats.org/officeDocument/2006/relationships/image" Target="../media/image1.png"/><Relationship Id="rId7" Type="http://schemas.openxmlformats.org/officeDocument/2006/relationships/image" Target="../media/image4.png"/></Relationships>
</file>

<file path=ppt/slides/_rels/slide69.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0.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hyperlink" Target="https://github.com/hunkim/DeepLearningZeroToAll/" TargetMode="External"/><Relationship Id="rId4" Type="http://schemas.openxmlformats.org/officeDocument/2006/relationships/image" Target="../media/image7.png"/><Relationship Id="rId9" Type="http://schemas.openxmlformats.org/officeDocument/2006/relationships/image" Target="../media/image23.png"/><Relationship Id="rId15" Type="http://schemas.openxmlformats.org/officeDocument/2006/relationships/image" Target="../media/image13.png"/><Relationship Id="rId1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comments" Target="../comments/comment1.xml"/><Relationship Id="rId4" Type="http://schemas.openxmlformats.org/officeDocument/2006/relationships/image" Target="../media/image34.png"/><Relationship Id="rId5" Type="http://schemas.openxmlformats.org/officeDocument/2006/relationships/hyperlink" Target="https://github.com/hunkim/DeepLearningZeroToAll/blob/master/lab-12-5-rnn_stock_prediction.py"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hyperlink" Target="https://github.com/hunkim/DeepLearningZeroToAll/blob/master/lab-12-5-rnn_stock_prediction.py"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hyperlink" Target="https://github.com/hunkim/DeepLearningZeroToAll/blob/master/lab-12-5-rnn_stock_prediction.py"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hyperlink" Target="https://github.com/hunkim/DeepLearningZeroToAll/blob/master/lab-12-5-rnn_stock_prediction.py" TargetMode="External"/><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hyperlink" Target="https://github.com/hunkim/DeepLearningZeroToAll/blob/master/lab-12-5-rnn_stock_prediction.py" TargetMode="Externa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hyperlink" Target="http://jiwonkim.org/awesome-rn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hyperlink" Target="https://github.com/hunkim/DeepLearningZeroToAll/blob/master/lab-12-0-rnn_basics.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Shape 192"/>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193" name="Shape 193"/>
          <p:cNvSpPr txBox="1"/>
          <p:nvPr>
            <p:ph type="title"/>
          </p:nvPr>
        </p:nvSpPr>
        <p:spPr>
          <a:xfrm>
            <a:off x="1812726" y="853400"/>
            <a:ext cx="5518500" cy="1741200"/>
          </a:xfrm>
          <a:prstGeom prst="rect">
            <a:avLst/>
          </a:prstGeom>
          <a:noFill/>
          <a:ln>
            <a:noFill/>
          </a:ln>
        </p:spPr>
        <p:txBody>
          <a:bodyPr anchorCtr="0" anchor="b"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RNN</a:t>
            </a:r>
          </a:p>
        </p:txBody>
      </p:sp>
      <p:sp>
        <p:nvSpPr>
          <p:cNvPr id="194" name="Shape 194"/>
          <p:cNvSpPr txBox="1"/>
          <p:nvPr/>
        </p:nvSpPr>
        <p:spPr>
          <a:xfrm>
            <a:off x="1279125" y="3208031"/>
            <a:ext cx="6585900" cy="596100"/>
          </a:xfrm>
          <a:prstGeom prst="rect">
            <a:avLst/>
          </a:prstGeom>
          <a:noFill/>
          <a:ln>
            <a:noFill/>
          </a:ln>
        </p:spPr>
        <p:txBody>
          <a:bodyPr anchorCtr="0" anchor="t" bIns="26775" lIns="26775" rIns="26775" wrap="square" tIns="26775">
            <a:noAutofit/>
          </a:bodyPr>
          <a:lstStyle/>
          <a:p>
            <a:pPr indent="0" lvl="0" mar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indent="0" lvl="0" mar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indent="0" lvl="0" marL="0" rtl="0" algn="ctr">
              <a:spcBef>
                <a:spcPts val="0"/>
              </a:spcBef>
              <a:buNone/>
            </a:pPr>
            <a:r>
              <a:t/>
            </a:r>
            <a:endParaRPr sz="1900">
              <a:latin typeface="Gill Sans"/>
              <a:ea typeface="Gill Sans"/>
              <a:cs typeface="Gill Sans"/>
              <a:sym typeface="Gill Sans"/>
            </a:endParaRPr>
          </a:p>
          <a:p>
            <a:pPr indent="0" lvl="0" marL="0" rtl="0" algn="ctr">
              <a:spcBef>
                <a:spcPts val="0"/>
              </a:spcBef>
              <a:buNone/>
            </a:pPr>
            <a:r>
              <a:t/>
            </a:r>
            <a:endParaRPr sz="1900">
              <a:latin typeface="Gill Sans"/>
              <a:ea typeface="Gill Sans"/>
              <a:cs typeface="Gill Sans"/>
              <a:sym typeface="Gill Sans"/>
            </a:endParaRPr>
          </a:p>
        </p:txBody>
      </p:sp>
      <p:grpSp>
        <p:nvGrpSpPr>
          <p:cNvPr id="195" name="Shape 195"/>
          <p:cNvGrpSpPr/>
          <p:nvPr/>
        </p:nvGrpSpPr>
        <p:grpSpPr>
          <a:xfrm>
            <a:off x="-348127" y="87975"/>
            <a:ext cx="2543803" cy="1589522"/>
            <a:chOff x="-928337" y="234600"/>
            <a:chExt cx="6783474" cy="4238725"/>
          </a:xfrm>
        </p:grpSpPr>
        <p:pic>
          <p:nvPicPr>
            <p:cNvPr id="196" name="Shape 196"/>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197" name="Shape 197"/>
            <p:cNvSpPr txBox="1"/>
            <p:nvPr/>
          </p:nvSpPr>
          <p:spPr>
            <a:xfrm>
              <a:off x="672550" y="234600"/>
              <a:ext cx="3581700" cy="10512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t>With TF 1.0!</a:t>
              </a:r>
            </a:p>
          </p:txBody>
        </p:sp>
      </p:grpSp>
      <p:pic>
        <p:nvPicPr>
          <p:cNvPr id="198" name="Shape 198"/>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Shape 277"/>
          <p:cNvPicPr preferRelativeResize="0"/>
          <p:nvPr/>
        </p:nvPicPr>
        <p:blipFill>
          <a:blip r:embed="rId3">
            <a:alphaModFix/>
          </a:blip>
          <a:stretch>
            <a:fillRect/>
          </a:stretch>
        </p:blipFill>
        <p:spPr>
          <a:xfrm>
            <a:off x="457200" y="499050"/>
            <a:ext cx="8614201" cy="4339650"/>
          </a:xfrm>
          <a:prstGeom prst="rect">
            <a:avLst/>
          </a:prstGeom>
          <a:noFill/>
          <a:ln>
            <a:noFill/>
          </a:ln>
        </p:spPr>
      </p:pic>
      <p:sp>
        <p:nvSpPr>
          <p:cNvPr id="278" name="Shape 278"/>
          <p:cNvSpPr txBox="1"/>
          <p:nvPr>
            <p:ph type="title"/>
          </p:nvPr>
        </p:nvSpPr>
        <p:spPr>
          <a:xfrm>
            <a:off x="3108126" y="-94655"/>
            <a:ext cx="5518500" cy="1285800"/>
          </a:xfrm>
          <a:prstGeom prst="rect">
            <a:avLst/>
          </a:prstGeom>
        </p:spPr>
        <p:txBody>
          <a:bodyPr anchorCtr="0" anchor="ctr" bIns="34275" lIns="34275" rIns="34275" wrap="square" tIns="34275">
            <a:noAutofit/>
          </a:bodyPr>
          <a:lstStyle/>
          <a:p>
            <a:pPr indent="0" lvl="0" marL="0" algn="l">
              <a:spcBef>
                <a:spcPts val="0"/>
              </a:spcBef>
              <a:buNone/>
            </a:pPr>
            <a:r>
              <a:rPr lang="en"/>
              <a:t>Unfolding to n </a:t>
            </a:r>
            <a:r>
              <a:rPr lang="en"/>
              <a:t>sequences</a:t>
            </a:r>
          </a:p>
        </p:txBody>
      </p:sp>
      <p:sp>
        <p:nvSpPr>
          <p:cNvPr id="279" name="Shape 279"/>
          <p:cNvSpPr txBox="1"/>
          <p:nvPr/>
        </p:nvSpPr>
        <p:spPr>
          <a:xfrm>
            <a:off x="3442350" y="4662575"/>
            <a:ext cx="5866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pic>
        <p:nvPicPr>
          <p:cNvPr id="280" name="Shape 280"/>
          <p:cNvPicPr preferRelativeResize="0"/>
          <p:nvPr/>
        </p:nvPicPr>
        <p:blipFill>
          <a:blip r:embed="rId5">
            <a:alphaModFix/>
          </a:blip>
          <a:stretch>
            <a:fillRect/>
          </a:stretch>
        </p:blipFill>
        <p:spPr>
          <a:xfrm>
            <a:off x="389075" y="2198100"/>
            <a:ext cx="1657725" cy="1957101"/>
          </a:xfrm>
          <a:prstGeom prst="rect">
            <a:avLst/>
          </a:prstGeom>
          <a:noFill/>
          <a:ln>
            <a:noFill/>
          </a:ln>
        </p:spPr>
      </p:pic>
      <p:pic>
        <p:nvPicPr>
          <p:cNvPr id="281" name="Shape 281"/>
          <p:cNvPicPr preferRelativeResize="0"/>
          <p:nvPr/>
        </p:nvPicPr>
        <p:blipFill>
          <a:blip r:embed="rId6">
            <a:alphaModFix/>
          </a:blip>
          <a:stretch>
            <a:fillRect/>
          </a:stretch>
        </p:blipFill>
        <p:spPr>
          <a:xfrm>
            <a:off x="1845575" y="2969400"/>
            <a:ext cx="915875" cy="488975"/>
          </a:xfrm>
          <a:prstGeom prst="rect">
            <a:avLst/>
          </a:prstGeom>
          <a:noFill/>
          <a:ln>
            <a:noFill/>
          </a:ln>
        </p:spPr>
      </p:pic>
      <p:sp>
        <p:nvSpPr>
          <p:cNvPr id="282" name="Shape 282"/>
          <p:cNvSpPr txBox="1"/>
          <p:nvPr/>
        </p:nvSpPr>
        <p:spPr>
          <a:xfrm>
            <a:off x="501050" y="695900"/>
            <a:ext cx="2379900" cy="6684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buNone/>
            </a:pPr>
            <a:r>
              <a:rPr b="1" lang="en" sz="1800">
                <a:latin typeface="Consolas"/>
                <a:ea typeface="Consolas"/>
                <a:cs typeface="Consolas"/>
                <a:sym typeface="Consolas"/>
              </a:rPr>
              <a:t>Hidden_size=2</a:t>
            </a:r>
          </a:p>
          <a:p>
            <a:pPr indent="0" lvl="0" marL="0">
              <a:spcBef>
                <a:spcPts val="0"/>
              </a:spcBef>
              <a:buNone/>
            </a:pPr>
            <a:r>
              <a:rPr b="1" lang="en" sz="1800">
                <a:latin typeface="Consolas"/>
                <a:ea typeface="Consolas"/>
                <a:cs typeface="Consolas"/>
                <a:sym typeface="Consolas"/>
              </a:rPr>
              <a:t>sequence_length=5</a:t>
            </a:r>
          </a:p>
        </p:txBody>
      </p:sp>
      <p:sp>
        <p:nvSpPr>
          <p:cNvPr id="283" name="Shape 283"/>
          <p:cNvSpPr/>
          <p:nvPr/>
        </p:nvSpPr>
        <p:spPr>
          <a:xfrm>
            <a:off x="2804575" y="2180175"/>
            <a:ext cx="5228100" cy="19572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pic>
        <p:nvPicPr>
          <p:cNvPr id="284" name="Shape 284"/>
          <p:cNvPicPr preferRelativeResize="0"/>
          <p:nvPr/>
        </p:nvPicPr>
        <p:blipFill>
          <a:blip r:embed="rId7">
            <a:alphaModFix/>
          </a:blip>
          <a:stretch>
            <a:fillRect/>
          </a:stretch>
        </p:blipFill>
        <p:spPr>
          <a:xfrm>
            <a:off x="2652175" y="2180175"/>
            <a:ext cx="5372718" cy="1908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Shape 289"/>
          <p:cNvPicPr preferRelativeResize="0"/>
          <p:nvPr/>
        </p:nvPicPr>
        <p:blipFill>
          <a:blip r:embed="rId3">
            <a:alphaModFix/>
          </a:blip>
          <a:stretch>
            <a:fillRect/>
          </a:stretch>
        </p:blipFill>
        <p:spPr>
          <a:xfrm>
            <a:off x="76200" y="2618675"/>
            <a:ext cx="4709250" cy="2372426"/>
          </a:xfrm>
          <a:prstGeom prst="rect">
            <a:avLst/>
          </a:prstGeom>
          <a:noFill/>
          <a:ln>
            <a:noFill/>
          </a:ln>
        </p:spPr>
      </p:pic>
      <p:sp>
        <p:nvSpPr>
          <p:cNvPr id="290" name="Shape 290"/>
          <p:cNvSpPr txBox="1"/>
          <p:nvPr>
            <p:ph type="title"/>
          </p:nvPr>
        </p:nvSpPr>
        <p:spPr>
          <a:xfrm>
            <a:off x="2346126" y="-94655"/>
            <a:ext cx="5518500" cy="1285800"/>
          </a:xfrm>
          <a:prstGeom prst="rect">
            <a:avLst/>
          </a:prstGeom>
        </p:spPr>
        <p:txBody>
          <a:bodyPr anchorCtr="0" anchor="ctr" bIns="34275" lIns="34275" rIns="34275" wrap="square" tIns="34275">
            <a:noAutofit/>
          </a:bodyPr>
          <a:lstStyle/>
          <a:p>
            <a:pPr indent="0" lvl="0" marL="0" rtl="0" algn="l">
              <a:spcBef>
                <a:spcPts val="0"/>
              </a:spcBef>
              <a:buNone/>
            </a:pPr>
            <a:r>
              <a:rPr lang="en"/>
              <a:t>Unfolding to n sequences</a:t>
            </a:r>
          </a:p>
        </p:txBody>
      </p:sp>
      <p:sp>
        <p:nvSpPr>
          <p:cNvPr id="291" name="Shape 291"/>
          <p:cNvSpPr txBox="1"/>
          <p:nvPr/>
        </p:nvSpPr>
        <p:spPr>
          <a:xfrm>
            <a:off x="0" y="782600"/>
            <a:ext cx="7603500" cy="19887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i="1" lang="en" sz="1200">
                <a:solidFill>
                  <a:srgbClr val="408080"/>
                </a:solidFill>
                <a:latin typeface="Consolas"/>
                <a:ea typeface="Consolas"/>
                <a:cs typeface="Consolas"/>
                <a:sym typeface="Consolas"/>
              </a:rPr>
              <a:t># One cell RNN input_dim (4) -&gt; output_dim (2). sequence: 5</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hidden_size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a:t>
            </a:r>
            <a:r>
              <a:rPr lang="en" sz="1200">
                <a:solidFill>
                  <a:srgbClr val="666666"/>
                </a:solidFill>
                <a:latin typeface="Consolas"/>
                <a:ea typeface="Consolas"/>
                <a:cs typeface="Consolas"/>
                <a:sym typeface="Consolas"/>
              </a:rPr>
              <a:t>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cell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contrib</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BasicLSTMCell(num_units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hidden_size</a:t>
            </a:r>
            <a:r>
              <a:rPr lang="en" sz="1200">
                <a:solidFill>
                  <a:srgbClr val="333333"/>
                </a:solidFill>
                <a:latin typeface="Consolas"/>
                <a:ea typeface="Consolas"/>
                <a:cs typeface="Consolas"/>
                <a:sym typeface="Consolas"/>
              </a:rPr>
              <a:t>)</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x_data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array([[h, e, l, l, o]],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r>
              <a:rPr lang="en" sz="1200">
                <a:solidFill>
                  <a:srgbClr val="008000"/>
                </a:solidFill>
                <a:latin typeface="Consolas"/>
                <a:ea typeface="Consolas"/>
                <a:cs typeface="Consolas"/>
                <a:sym typeface="Consolas"/>
              </a:rPr>
              <a:t>print</a:t>
            </a:r>
            <a:r>
              <a:rPr lang="en" sz="1200">
                <a:solidFill>
                  <a:srgbClr val="333333"/>
                </a:solidFill>
                <a:latin typeface="Consolas"/>
                <a:ea typeface="Consolas"/>
                <a:cs typeface="Consolas"/>
                <a:sym typeface="Consolas"/>
              </a:rPr>
              <a:t>(x_data</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shape)</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pprint(x_data)</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outputs, states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dynamic_rnn(cell, x_data,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sess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run(tf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global_variables_initializer())</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pprint(outputs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eval())</a:t>
            </a:r>
          </a:p>
        </p:txBody>
      </p:sp>
      <p:sp>
        <p:nvSpPr>
          <p:cNvPr id="292" name="Shape 292"/>
          <p:cNvSpPr txBox="1"/>
          <p:nvPr/>
        </p:nvSpPr>
        <p:spPr>
          <a:xfrm>
            <a:off x="5347925" y="2288100"/>
            <a:ext cx="3714300" cy="26058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b="1" lang="en" sz="1200">
                <a:solidFill>
                  <a:srgbClr val="274E13"/>
                </a:solidFill>
                <a:highlight>
                  <a:srgbClr val="FFFFFF"/>
                </a:highlight>
              </a:rPr>
              <a:t>X_data = </a:t>
            </a:r>
            <a:r>
              <a:rPr b="1" lang="en" sz="1200">
                <a:solidFill>
                  <a:srgbClr val="274E13"/>
                </a:solidFill>
                <a:highlight>
                  <a:srgbClr val="FFFFFF"/>
                </a:highlight>
              </a:rPr>
              <a:t>array</a:t>
            </a:r>
          </a:p>
          <a:p>
            <a:pPr indent="0" lvl="0" marL="0" rtl="0">
              <a:lnSpc>
                <a:spcPct val="115000"/>
              </a:lnSpc>
              <a:spcBef>
                <a:spcPts val="0"/>
              </a:spcBef>
              <a:buNone/>
            </a:pPr>
            <a:r>
              <a:rPr b="1" lang="en" sz="1200">
                <a:solidFill>
                  <a:srgbClr val="274E13"/>
                </a:solidFill>
                <a:highlight>
                  <a:srgbClr val="FFFFFF"/>
                </a:highlight>
              </a:rPr>
              <a:t>    ([[[ 1.,  0.,  0.,  0.],</a:t>
            </a:r>
            <a:br>
              <a:rPr b="1" lang="en" sz="1200">
                <a:solidFill>
                  <a:srgbClr val="274E13"/>
                </a:solidFill>
                <a:highlight>
                  <a:srgbClr val="FFFFFF"/>
                </a:highlight>
              </a:rPr>
            </a:br>
            <a:r>
              <a:rPr b="1" lang="en" sz="1200">
                <a:solidFill>
                  <a:srgbClr val="274E13"/>
                </a:solidFill>
                <a:highlight>
                  <a:srgbClr val="FFFFFF"/>
                </a:highlight>
              </a:rPr>
              <a:t>        [ 0.,  1.,  0.,  0.],</a:t>
            </a:r>
            <a:br>
              <a:rPr b="1" lang="en" sz="1200">
                <a:solidFill>
                  <a:srgbClr val="274E13"/>
                </a:solidFill>
                <a:highlight>
                  <a:srgbClr val="FFFFFF"/>
                </a:highlight>
              </a:rPr>
            </a:br>
            <a:r>
              <a:rPr b="1" lang="en" sz="1200">
                <a:solidFill>
                  <a:srgbClr val="274E13"/>
                </a:solidFill>
                <a:highlight>
                  <a:srgbClr val="FFFFFF"/>
                </a:highlight>
              </a:rPr>
              <a:t>        [ 0.,  0.,  1.,  0.],</a:t>
            </a:r>
            <a:br>
              <a:rPr b="1" lang="en" sz="1200">
                <a:solidFill>
                  <a:srgbClr val="274E13"/>
                </a:solidFill>
                <a:highlight>
                  <a:srgbClr val="FFFFFF"/>
                </a:highlight>
              </a:rPr>
            </a:br>
            <a:r>
              <a:rPr b="1" lang="en" sz="1200">
                <a:solidFill>
                  <a:srgbClr val="274E13"/>
                </a:solidFill>
                <a:highlight>
                  <a:srgbClr val="FFFFFF"/>
                </a:highlight>
              </a:rPr>
              <a:t>        [ 0.,  0.,  1.,  0.],</a:t>
            </a:r>
            <a:br>
              <a:rPr b="1" lang="en" sz="1200">
                <a:solidFill>
                  <a:srgbClr val="274E13"/>
                </a:solidFill>
                <a:highlight>
                  <a:srgbClr val="FFFFFF"/>
                </a:highlight>
              </a:rPr>
            </a:br>
            <a:r>
              <a:rPr b="1" lang="en" sz="1200">
                <a:solidFill>
                  <a:srgbClr val="274E13"/>
                </a:solidFill>
                <a:highlight>
                  <a:srgbClr val="FFFFFF"/>
                </a:highlight>
              </a:rPr>
              <a:t>        [ 0.,  0.,  0.,  1.]]], dtype=float32)</a:t>
            </a:r>
            <a:br>
              <a:rPr b="1" lang="en" sz="1200">
                <a:solidFill>
                  <a:srgbClr val="274E13"/>
                </a:solidFill>
                <a:highlight>
                  <a:srgbClr val="FFFFFF"/>
                </a:highlight>
              </a:rPr>
            </a:br>
            <a:r>
              <a:rPr b="1" lang="en" sz="1200">
                <a:solidFill>
                  <a:srgbClr val="274E13"/>
                </a:solidFill>
                <a:highlight>
                  <a:srgbClr val="FFFFFF"/>
                </a:highlight>
              </a:rPr>
              <a:t>Outputs = array</a:t>
            </a:r>
          </a:p>
          <a:p>
            <a:pPr indent="0" lvl="0" marL="0" rtl="0">
              <a:lnSpc>
                <a:spcPct val="115000"/>
              </a:lnSpc>
              <a:spcBef>
                <a:spcPts val="0"/>
              </a:spcBef>
              <a:buNone/>
            </a:pPr>
            <a:r>
              <a:rPr b="1" lang="en" sz="1200">
                <a:solidFill>
                  <a:srgbClr val="274E13"/>
                </a:solidFill>
                <a:highlight>
                  <a:srgbClr val="FFFFFF"/>
                </a:highlight>
              </a:rPr>
              <a:t>    ([[[ 0.19709368,  0.24918222],</a:t>
            </a:r>
            <a:br>
              <a:rPr b="1" lang="en" sz="1200">
                <a:solidFill>
                  <a:srgbClr val="274E13"/>
                </a:solidFill>
                <a:highlight>
                  <a:srgbClr val="FFFFFF"/>
                </a:highlight>
              </a:rPr>
            </a:br>
            <a:r>
              <a:rPr b="1" lang="en" sz="1200">
                <a:solidFill>
                  <a:srgbClr val="274E13"/>
                </a:solidFill>
                <a:highlight>
                  <a:srgbClr val="FFFFFF"/>
                </a:highlight>
              </a:rPr>
              <a:t>        [-0.11721198,  0.1784237 ],</a:t>
            </a:r>
            <a:br>
              <a:rPr b="1" lang="en" sz="1200">
                <a:solidFill>
                  <a:srgbClr val="274E13"/>
                </a:solidFill>
                <a:highlight>
                  <a:srgbClr val="FFFFFF"/>
                </a:highlight>
              </a:rPr>
            </a:br>
            <a:r>
              <a:rPr b="1" lang="en" sz="1200">
                <a:solidFill>
                  <a:srgbClr val="274E13"/>
                </a:solidFill>
                <a:highlight>
                  <a:srgbClr val="FFFFFF"/>
                </a:highlight>
              </a:rPr>
              <a:t>        [-0.35297349, -0.66278851],</a:t>
            </a:r>
            <a:br>
              <a:rPr b="1" lang="en" sz="1200">
                <a:solidFill>
                  <a:srgbClr val="274E13"/>
                </a:solidFill>
                <a:highlight>
                  <a:srgbClr val="FFFFFF"/>
                </a:highlight>
              </a:rPr>
            </a:br>
            <a:r>
              <a:rPr b="1" lang="en" sz="1200">
                <a:solidFill>
                  <a:srgbClr val="274E13"/>
                </a:solidFill>
                <a:highlight>
                  <a:srgbClr val="FFFFFF"/>
                </a:highlight>
              </a:rPr>
              <a:t>        [-0.70915914, -0.58334434],</a:t>
            </a:r>
            <a:br>
              <a:rPr b="1" lang="en" sz="1200">
                <a:solidFill>
                  <a:srgbClr val="274E13"/>
                </a:solidFill>
                <a:highlight>
                  <a:srgbClr val="FFFFFF"/>
                </a:highlight>
              </a:rPr>
            </a:br>
            <a:r>
              <a:rPr b="1" lang="en" sz="1200">
                <a:solidFill>
                  <a:srgbClr val="274E13"/>
                </a:solidFill>
                <a:highlight>
                  <a:srgbClr val="FFFFFF"/>
                </a:highlight>
              </a:rPr>
              <a:t>        [-0.38886023,  0.47304463]]], dtype=float32)</a:t>
            </a:r>
          </a:p>
        </p:txBody>
      </p:sp>
      <p:pic>
        <p:nvPicPr>
          <p:cNvPr id="293" name="Shape 293"/>
          <p:cNvPicPr preferRelativeResize="0"/>
          <p:nvPr/>
        </p:nvPicPr>
        <p:blipFill>
          <a:blip r:embed="rId4">
            <a:alphaModFix/>
          </a:blip>
          <a:stretch>
            <a:fillRect/>
          </a:stretch>
        </p:blipFill>
        <p:spPr>
          <a:xfrm>
            <a:off x="6585600" y="935000"/>
            <a:ext cx="2096204" cy="1159200"/>
          </a:xfrm>
          <a:prstGeom prst="rect">
            <a:avLst/>
          </a:prstGeom>
          <a:noFill/>
          <a:ln>
            <a:noFill/>
          </a:ln>
        </p:spPr>
      </p:pic>
      <p:sp>
        <p:nvSpPr>
          <p:cNvPr id="294" name="Shape 294"/>
          <p:cNvSpPr txBox="1"/>
          <p:nvPr/>
        </p:nvSpPr>
        <p:spPr>
          <a:xfrm>
            <a:off x="3442350" y="4662575"/>
            <a:ext cx="5866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100" u="sng">
                <a:solidFill>
                  <a:schemeClr val="hlink"/>
                </a:solidFill>
                <a:hlinkClick r:id="rId5"/>
              </a:rPr>
              <a:t>https://github.com/hunkim/DeepLearningZeroToAll/blob/master/lab-12-0-rnn_basics.ipynb</a:t>
            </a:r>
            <a:r>
              <a:rPr lang="en" sz="1100">
                <a:solidFill>
                  <a:srgbClr val="808080"/>
                </a:solidFill>
              </a:rPr>
              <a:t> </a:t>
            </a:r>
          </a:p>
        </p:txBody>
      </p:sp>
      <p:sp>
        <p:nvSpPr>
          <p:cNvPr id="295" name="Shape 295"/>
          <p:cNvSpPr txBox="1"/>
          <p:nvPr/>
        </p:nvSpPr>
        <p:spPr>
          <a:xfrm>
            <a:off x="76200" y="2726275"/>
            <a:ext cx="1490100" cy="4806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b="1" lang="en" sz="1100">
                <a:latin typeface="Consolas"/>
                <a:ea typeface="Consolas"/>
                <a:cs typeface="Consolas"/>
                <a:sym typeface="Consolas"/>
              </a:rPr>
              <a:t>Hidden_size=2</a:t>
            </a:r>
          </a:p>
          <a:p>
            <a:pPr indent="0" lvl="0" marL="0" rtl="0">
              <a:spcBef>
                <a:spcPts val="0"/>
              </a:spcBef>
              <a:buNone/>
            </a:pPr>
            <a:r>
              <a:rPr b="1" lang="en" sz="1100">
                <a:latin typeface="Consolas"/>
                <a:ea typeface="Consolas"/>
                <a:cs typeface="Consolas"/>
                <a:sym typeface="Consolas"/>
              </a:rPr>
              <a:t>sequence_length=5</a:t>
            </a:r>
          </a:p>
        </p:txBody>
      </p:sp>
      <p:grpSp>
        <p:nvGrpSpPr>
          <p:cNvPr id="296" name="Shape 296"/>
          <p:cNvGrpSpPr/>
          <p:nvPr/>
        </p:nvGrpSpPr>
        <p:grpSpPr>
          <a:xfrm>
            <a:off x="1254206" y="3538481"/>
            <a:ext cx="2983177" cy="1033764"/>
            <a:chOff x="2275425" y="2317750"/>
            <a:chExt cx="5556300" cy="1969825"/>
          </a:xfrm>
        </p:grpSpPr>
        <p:sp>
          <p:nvSpPr>
            <p:cNvPr id="297" name="Shape 297"/>
            <p:cNvSpPr/>
            <p:nvPr/>
          </p:nvSpPr>
          <p:spPr>
            <a:xfrm>
              <a:off x="2275425" y="2317750"/>
              <a:ext cx="5556300" cy="1968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pic>
          <p:nvPicPr>
            <p:cNvPr id="298" name="Shape 298"/>
            <p:cNvPicPr preferRelativeResize="0"/>
            <p:nvPr/>
          </p:nvPicPr>
          <p:blipFill>
            <a:blip r:embed="rId6">
              <a:alphaModFix/>
            </a:blip>
            <a:stretch>
              <a:fillRect/>
            </a:stretch>
          </p:blipFill>
          <p:spPr>
            <a:xfrm>
              <a:off x="2338925" y="2379150"/>
              <a:ext cx="5372718" cy="1908424"/>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nvSpPr>
        <p:spPr>
          <a:xfrm>
            <a:off x="4340225" y="-228600"/>
            <a:ext cx="4236300" cy="1217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400">
                <a:solidFill>
                  <a:schemeClr val="dk1"/>
                </a:solidFill>
                <a:latin typeface="Gill Sans"/>
                <a:ea typeface="Gill Sans"/>
                <a:cs typeface="Gill Sans"/>
                <a:sym typeface="Gill Sans"/>
              </a:rPr>
              <a:t>Batching input</a:t>
            </a:r>
          </a:p>
        </p:txBody>
      </p:sp>
      <p:pic>
        <p:nvPicPr>
          <p:cNvPr id="304" name="Shape 304"/>
          <p:cNvPicPr preferRelativeResize="0"/>
          <p:nvPr/>
        </p:nvPicPr>
        <p:blipFill>
          <a:blip r:embed="rId3">
            <a:alphaModFix/>
          </a:blip>
          <a:stretch>
            <a:fillRect/>
          </a:stretch>
        </p:blipFill>
        <p:spPr>
          <a:xfrm>
            <a:off x="0" y="73175"/>
            <a:ext cx="9143998" cy="5078771"/>
          </a:xfrm>
          <a:prstGeom prst="rect">
            <a:avLst/>
          </a:prstGeom>
          <a:noFill/>
          <a:ln>
            <a:noFill/>
          </a:ln>
        </p:spPr>
      </p:pic>
      <p:sp>
        <p:nvSpPr>
          <p:cNvPr id="305" name="Shape 305"/>
          <p:cNvSpPr txBox="1"/>
          <p:nvPr/>
        </p:nvSpPr>
        <p:spPr>
          <a:xfrm>
            <a:off x="160275" y="187925"/>
            <a:ext cx="2379900" cy="9975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b="1" lang="en" sz="1800">
                <a:latin typeface="Consolas"/>
                <a:ea typeface="Consolas"/>
                <a:cs typeface="Consolas"/>
                <a:sym typeface="Consolas"/>
              </a:rPr>
              <a:t>Hidden_size=2</a:t>
            </a:r>
          </a:p>
          <a:p>
            <a:pPr indent="0" lvl="0" marL="0">
              <a:spcBef>
                <a:spcPts val="0"/>
              </a:spcBef>
              <a:buNone/>
            </a:pPr>
            <a:r>
              <a:rPr b="1" lang="en" sz="1800">
                <a:latin typeface="Consolas"/>
                <a:ea typeface="Consolas"/>
                <a:cs typeface="Consolas"/>
                <a:sym typeface="Consolas"/>
              </a:rPr>
              <a:t>sequence_length=5</a:t>
            </a:r>
          </a:p>
          <a:p>
            <a:pPr indent="0" lvl="0" marL="0" rtl="0">
              <a:spcBef>
                <a:spcPts val="0"/>
              </a:spcBef>
              <a:buNone/>
            </a:pPr>
            <a:r>
              <a:rPr b="1" lang="en" sz="1800">
                <a:latin typeface="Consolas"/>
                <a:ea typeface="Consolas"/>
                <a:cs typeface="Consolas"/>
                <a:sym typeface="Consolas"/>
              </a:rPr>
              <a:t>batch_size=3</a:t>
            </a:r>
          </a:p>
        </p:txBody>
      </p:sp>
      <p:grpSp>
        <p:nvGrpSpPr>
          <p:cNvPr id="306" name="Shape 306"/>
          <p:cNvGrpSpPr/>
          <p:nvPr/>
        </p:nvGrpSpPr>
        <p:grpSpPr>
          <a:xfrm>
            <a:off x="2275425" y="2317750"/>
            <a:ext cx="5556300" cy="1969825"/>
            <a:chOff x="2275425" y="2317750"/>
            <a:chExt cx="5556300" cy="1969825"/>
          </a:xfrm>
        </p:grpSpPr>
        <p:sp>
          <p:nvSpPr>
            <p:cNvPr id="307" name="Shape 307"/>
            <p:cNvSpPr/>
            <p:nvPr/>
          </p:nvSpPr>
          <p:spPr>
            <a:xfrm>
              <a:off x="2275425" y="2317750"/>
              <a:ext cx="5556300" cy="19686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pic>
          <p:nvPicPr>
            <p:cNvPr id="308" name="Shape 308"/>
            <p:cNvPicPr preferRelativeResize="0"/>
            <p:nvPr/>
          </p:nvPicPr>
          <p:blipFill>
            <a:blip r:embed="rId4">
              <a:alphaModFix/>
            </a:blip>
            <a:stretch>
              <a:fillRect/>
            </a:stretch>
          </p:blipFill>
          <p:spPr>
            <a:xfrm>
              <a:off x="2338925" y="2379150"/>
              <a:ext cx="5372718" cy="190842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nvSpPr>
        <p:spPr>
          <a:xfrm>
            <a:off x="4340225" y="-228600"/>
            <a:ext cx="4236300" cy="1217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400">
                <a:solidFill>
                  <a:schemeClr val="dk1"/>
                </a:solidFill>
                <a:latin typeface="Gill Sans"/>
                <a:ea typeface="Gill Sans"/>
                <a:cs typeface="Gill Sans"/>
                <a:sym typeface="Gill Sans"/>
              </a:rPr>
              <a:t>Batching input</a:t>
            </a:r>
          </a:p>
        </p:txBody>
      </p:sp>
      <p:pic>
        <p:nvPicPr>
          <p:cNvPr id="314" name="Shape 314"/>
          <p:cNvPicPr preferRelativeResize="0"/>
          <p:nvPr/>
        </p:nvPicPr>
        <p:blipFill>
          <a:blip r:embed="rId3">
            <a:alphaModFix/>
          </a:blip>
          <a:stretch>
            <a:fillRect/>
          </a:stretch>
        </p:blipFill>
        <p:spPr>
          <a:xfrm>
            <a:off x="0" y="3243725"/>
            <a:ext cx="3420376" cy="1899776"/>
          </a:xfrm>
          <a:prstGeom prst="rect">
            <a:avLst/>
          </a:prstGeom>
          <a:noFill/>
          <a:ln>
            <a:noFill/>
          </a:ln>
        </p:spPr>
      </p:pic>
      <p:sp>
        <p:nvSpPr>
          <p:cNvPr id="315" name="Shape 315"/>
          <p:cNvSpPr txBox="1"/>
          <p:nvPr/>
        </p:nvSpPr>
        <p:spPr>
          <a:xfrm>
            <a:off x="-228600" y="649325"/>
            <a:ext cx="8848800" cy="27855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i="1" lang="en" sz="1200">
                <a:solidFill>
                  <a:srgbClr val="408080"/>
                </a:solidFill>
                <a:latin typeface="Consolas"/>
                <a:ea typeface="Consolas"/>
                <a:cs typeface="Consolas"/>
                <a:sym typeface="Consolas"/>
              </a:rPr>
              <a:t>    </a:t>
            </a:r>
            <a:r>
              <a:rPr i="1" lang="en" sz="1200">
                <a:solidFill>
                  <a:srgbClr val="408080"/>
                </a:solidFill>
                <a:latin typeface="Consolas"/>
                <a:ea typeface="Consolas"/>
                <a:cs typeface="Consolas"/>
                <a:sym typeface="Consolas"/>
              </a:rPr>
              <a:t># One cell RNN input_dim (4) -&gt; output_dim (2). sequence: 5, batch 3</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r>
              <a:rPr i="1" lang="en" sz="1200">
                <a:solidFill>
                  <a:srgbClr val="408080"/>
                </a:solidFill>
                <a:latin typeface="Consolas"/>
                <a:ea typeface="Consolas"/>
                <a:cs typeface="Consolas"/>
                <a:sym typeface="Consolas"/>
              </a:rPr>
              <a:t># 3 batches 'hello', 'eolll', 'lleel'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x_data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array([[h, e, l, l, o],</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[e, o, l, l, 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[l, l, e, e, l]],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pprint(x_data)</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cell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rnn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BasicLSTMCell(num_units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2</a:t>
            </a:r>
            <a:r>
              <a:rPr lang="en" sz="1200">
                <a:solidFill>
                  <a:srgbClr val="333333"/>
                </a:solidFill>
                <a:latin typeface="Consolas"/>
                <a:ea typeface="Consolas"/>
                <a:cs typeface="Consolas"/>
                <a:sym typeface="Consolas"/>
              </a:rPr>
              <a:t>, state_is_tuple</a:t>
            </a:r>
            <a:r>
              <a:rPr lang="en" sz="1200">
                <a:solidFill>
                  <a:srgbClr val="666666"/>
                </a:solidFill>
                <a:latin typeface="Consolas"/>
                <a:ea typeface="Consolas"/>
                <a:cs typeface="Consolas"/>
                <a:sym typeface="Consolas"/>
              </a:rPr>
              <a:t>=</a:t>
            </a:r>
            <a:r>
              <a:rPr b="1" lang="en" sz="1200">
                <a:solidFill>
                  <a:srgbClr val="008000"/>
                </a:solidFill>
                <a:latin typeface="Consolas"/>
                <a:ea typeface="Consolas"/>
                <a:cs typeface="Consolas"/>
                <a:sym typeface="Consolas"/>
              </a:rPr>
              <a:t>True</a:t>
            </a:r>
            <a:r>
              <a:rPr lang="en" sz="1200">
                <a:solidFill>
                  <a:srgbClr val="333333"/>
                </a:solidFill>
                <a:latin typeface="Consolas"/>
                <a:ea typeface="Consolas"/>
                <a:cs typeface="Consolas"/>
                <a:sym typeface="Consolas"/>
              </a:rPr>
              <a:t>)</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outputs, _states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dynamic_rnn(cell, x_data, </a:t>
            </a:r>
          </a:p>
          <a:p>
            <a:pPr indent="0" lvl="0" marL="0" rtl="0">
              <a:lnSpc>
                <a:spcPct val="115000"/>
              </a:lnSpc>
              <a:spcBef>
                <a:spcPts val="0"/>
              </a:spcBef>
              <a:buNone/>
            </a:pPr>
            <a:r>
              <a:rPr lang="en" sz="1200">
                <a:solidFill>
                  <a:srgbClr val="333333"/>
                </a:solidFill>
                <a:latin typeface="Consolas"/>
                <a:ea typeface="Consolas"/>
                <a:cs typeface="Consolas"/>
                <a:sym typeface="Consolas"/>
              </a:rPr>
              <a:t>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sess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run(tf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global_variables_initializer())</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pprint(outputs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eval())</a:t>
            </a:r>
          </a:p>
        </p:txBody>
      </p:sp>
      <p:sp>
        <p:nvSpPr>
          <p:cNvPr id="316" name="Shape 316"/>
          <p:cNvSpPr txBox="1"/>
          <p:nvPr/>
        </p:nvSpPr>
        <p:spPr>
          <a:xfrm>
            <a:off x="5537450" y="1036475"/>
            <a:ext cx="1656300" cy="37053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lang="en" sz="1100">
                <a:solidFill>
                  <a:schemeClr val="dk1"/>
                </a:solidFill>
                <a:highlight>
                  <a:srgbClr val="FFFFFF"/>
                </a:highlight>
              </a:rPr>
              <a:t>array([[[ 1.,  0.,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 </a:t>
            </a:r>
          </a:p>
        </p:txBody>
      </p:sp>
      <p:sp>
        <p:nvSpPr>
          <p:cNvPr id="317" name="Shape 317"/>
          <p:cNvSpPr txBox="1"/>
          <p:nvPr/>
        </p:nvSpPr>
        <p:spPr>
          <a:xfrm>
            <a:off x="3442350" y="4662575"/>
            <a:ext cx="5866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sp>
        <p:nvSpPr>
          <p:cNvPr id="318" name="Shape 318"/>
          <p:cNvSpPr txBox="1"/>
          <p:nvPr/>
        </p:nvSpPr>
        <p:spPr>
          <a:xfrm>
            <a:off x="3250600" y="4073375"/>
            <a:ext cx="1702500" cy="6684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b="1" lang="en" sz="1200">
                <a:latin typeface="Consolas"/>
                <a:ea typeface="Consolas"/>
                <a:cs typeface="Consolas"/>
                <a:sym typeface="Consolas"/>
              </a:rPr>
              <a:t>Hidden_size=2</a:t>
            </a:r>
          </a:p>
          <a:p>
            <a:pPr indent="0" lvl="0" marL="0" rtl="0">
              <a:spcBef>
                <a:spcPts val="0"/>
              </a:spcBef>
              <a:buNone/>
            </a:pPr>
            <a:r>
              <a:rPr b="1" lang="en" sz="1200">
                <a:latin typeface="Consolas"/>
                <a:ea typeface="Consolas"/>
                <a:cs typeface="Consolas"/>
                <a:sym typeface="Consolas"/>
              </a:rPr>
              <a:t>sequence_length=5</a:t>
            </a:r>
          </a:p>
          <a:p>
            <a:pPr indent="0" lvl="0" marL="0" rtl="0">
              <a:spcBef>
                <a:spcPts val="0"/>
              </a:spcBef>
              <a:buNone/>
            </a:pPr>
            <a:r>
              <a:rPr b="1" lang="en" sz="1200">
                <a:latin typeface="Consolas"/>
                <a:ea typeface="Consolas"/>
                <a:cs typeface="Consolas"/>
                <a:sym typeface="Consolas"/>
              </a:rPr>
              <a:t>batch_size=3</a:t>
            </a:r>
          </a:p>
        </p:txBody>
      </p:sp>
      <p:sp>
        <p:nvSpPr>
          <p:cNvPr id="319" name="Shape 319"/>
          <p:cNvSpPr/>
          <p:nvPr/>
        </p:nvSpPr>
        <p:spPr>
          <a:xfrm>
            <a:off x="52925" y="3312575"/>
            <a:ext cx="804300" cy="3282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nvSpPr>
        <p:spPr>
          <a:xfrm>
            <a:off x="4340225" y="-228600"/>
            <a:ext cx="4236300" cy="1217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3400">
                <a:solidFill>
                  <a:schemeClr val="dk1"/>
                </a:solidFill>
                <a:latin typeface="Gill Sans"/>
                <a:ea typeface="Gill Sans"/>
                <a:cs typeface="Gill Sans"/>
                <a:sym typeface="Gill Sans"/>
              </a:rPr>
              <a:t>Batching input</a:t>
            </a:r>
          </a:p>
        </p:txBody>
      </p:sp>
      <p:pic>
        <p:nvPicPr>
          <p:cNvPr id="325" name="Shape 325"/>
          <p:cNvPicPr preferRelativeResize="0"/>
          <p:nvPr/>
        </p:nvPicPr>
        <p:blipFill>
          <a:blip r:embed="rId3">
            <a:alphaModFix/>
          </a:blip>
          <a:stretch>
            <a:fillRect/>
          </a:stretch>
        </p:blipFill>
        <p:spPr>
          <a:xfrm>
            <a:off x="0" y="3243725"/>
            <a:ext cx="3420376" cy="1899776"/>
          </a:xfrm>
          <a:prstGeom prst="rect">
            <a:avLst/>
          </a:prstGeom>
          <a:noFill/>
          <a:ln>
            <a:noFill/>
          </a:ln>
        </p:spPr>
      </p:pic>
      <p:sp>
        <p:nvSpPr>
          <p:cNvPr id="326" name="Shape 326"/>
          <p:cNvSpPr txBox="1"/>
          <p:nvPr/>
        </p:nvSpPr>
        <p:spPr>
          <a:xfrm>
            <a:off x="-228600" y="649325"/>
            <a:ext cx="8848800" cy="27855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i="1" lang="en" sz="1200">
                <a:solidFill>
                  <a:srgbClr val="408080"/>
                </a:solidFill>
                <a:latin typeface="Consolas"/>
                <a:ea typeface="Consolas"/>
                <a:cs typeface="Consolas"/>
                <a:sym typeface="Consolas"/>
              </a:rPr>
              <a:t>    # One cell RNN input_dim (4) -&gt; output_dim (2). sequence: 5, batch 3</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r>
              <a:rPr i="1" lang="en" sz="1200">
                <a:solidFill>
                  <a:srgbClr val="408080"/>
                </a:solidFill>
                <a:latin typeface="Consolas"/>
                <a:ea typeface="Consolas"/>
                <a:cs typeface="Consolas"/>
                <a:sym typeface="Consolas"/>
              </a:rPr>
              <a:t># 3 batches 'hello', 'eolll', 'lleel'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x_data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array([[h, e, l, l, o],</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[e, o, l, l, l],</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[l, l, e, e, l]],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pprint(x_data)</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cell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rnn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BasicLSTMCell(num_units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2, state_is_tuple</a:t>
            </a:r>
            <a:r>
              <a:rPr lang="en" sz="1200">
                <a:solidFill>
                  <a:srgbClr val="666666"/>
                </a:solidFill>
                <a:latin typeface="Consolas"/>
                <a:ea typeface="Consolas"/>
                <a:cs typeface="Consolas"/>
                <a:sym typeface="Consolas"/>
              </a:rPr>
              <a:t>=</a:t>
            </a:r>
            <a:r>
              <a:rPr b="1" lang="en" sz="1200">
                <a:solidFill>
                  <a:srgbClr val="008000"/>
                </a:solidFill>
                <a:latin typeface="Consolas"/>
                <a:ea typeface="Consolas"/>
                <a:cs typeface="Consolas"/>
                <a:sym typeface="Consolas"/>
              </a:rPr>
              <a:t>True</a:t>
            </a:r>
            <a:r>
              <a:rPr lang="en" sz="1200">
                <a:solidFill>
                  <a:srgbClr val="333333"/>
                </a:solidFill>
                <a:latin typeface="Consolas"/>
                <a:ea typeface="Consolas"/>
                <a:cs typeface="Consolas"/>
                <a:sym typeface="Consolas"/>
              </a:rPr>
              <a:t>)</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outputs, _states </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 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nn</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dynamic_rnn(cell, x_data, </a:t>
            </a:r>
          </a:p>
          <a:p>
            <a:pPr indent="0" lvl="0" marL="0" rtl="0">
              <a:lnSpc>
                <a:spcPct val="115000"/>
              </a:lnSpc>
              <a:spcBef>
                <a:spcPts val="0"/>
              </a:spcBef>
              <a:buNone/>
            </a:pPr>
            <a:r>
              <a:rPr lang="en" sz="1200">
                <a:solidFill>
                  <a:srgbClr val="333333"/>
                </a:solidFill>
                <a:latin typeface="Consolas"/>
                <a:ea typeface="Consolas"/>
                <a:cs typeface="Consolas"/>
                <a:sym typeface="Consolas"/>
              </a:rPr>
              <a:t>                                              dtype</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float32)</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sess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run(tf</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global_variables_initializer())</a:t>
            </a:r>
            <a:br>
              <a:rPr lang="en" sz="1200">
                <a:solidFill>
                  <a:srgbClr val="333333"/>
                </a:solidFill>
                <a:latin typeface="Consolas"/>
                <a:ea typeface="Consolas"/>
                <a:cs typeface="Consolas"/>
                <a:sym typeface="Consolas"/>
              </a:rPr>
            </a:br>
            <a:r>
              <a:rPr lang="en" sz="1200">
                <a:solidFill>
                  <a:srgbClr val="333333"/>
                </a:solidFill>
                <a:latin typeface="Consolas"/>
                <a:ea typeface="Consolas"/>
                <a:cs typeface="Consolas"/>
                <a:sym typeface="Consolas"/>
              </a:rPr>
              <a:t>    pp</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pprint(outputs</a:t>
            </a:r>
            <a:r>
              <a:rPr lang="en" sz="1200">
                <a:solidFill>
                  <a:srgbClr val="666666"/>
                </a:solidFill>
                <a:latin typeface="Consolas"/>
                <a:ea typeface="Consolas"/>
                <a:cs typeface="Consolas"/>
                <a:sym typeface="Consolas"/>
              </a:rPr>
              <a:t>.</a:t>
            </a:r>
            <a:r>
              <a:rPr lang="en" sz="1200">
                <a:solidFill>
                  <a:srgbClr val="333333"/>
                </a:solidFill>
                <a:latin typeface="Consolas"/>
                <a:ea typeface="Consolas"/>
                <a:cs typeface="Consolas"/>
                <a:sym typeface="Consolas"/>
              </a:rPr>
              <a:t>eval())</a:t>
            </a:r>
          </a:p>
        </p:txBody>
      </p:sp>
      <p:sp>
        <p:nvSpPr>
          <p:cNvPr id="327" name="Shape 327"/>
          <p:cNvSpPr txBox="1"/>
          <p:nvPr/>
        </p:nvSpPr>
        <p:spPr>
          <a:xfrm>
            <a:off x="5156450" y="1036475"/>
            <a:ext cx="1656300" cy="37053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100">
                <a:solidFill>
                  <a:schemeClr val="dk1"/>
                </a:solidFill>
                <a:highlight>
                  <a:srgbClr val="FFFFFF"/>
                </a:highlight>
              </a:rPr>
              <a:t>array([[[ 1.,  0.,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0.,  1.],</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0.,  1.,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1.,  0.,  0.],</a:t>
            </a:r>
            <a:br>
              <a:rPr lang="en" sz="1100">
                <a:solidFill>
                  <a:schemeClr val="dk1"/>
                </a:solidFill>
                <a:highlight>
                  <a:srgbClr val="FFFFFF"/>
                </a:highlight>
              </a:rPr>
            </a:br>
            <a:r>
              <a:rPr lang="en" sz="1100">
                <a:solidFill>
                  <a:schemeClr val="dk1"/>
                </a:solidFill>
                <a:highlight>
                  <a:srgbClr val="FFFFFF"/>
                </a:highlight>
              </a:rPr>
              <a:t>        [ 0.,  0.,  1.,  0.]]], </a:t>
            </a:r>
          </a:p>
        </p:txBody>
      </p:sp>
      <p:sp>
        <p:nvSpPr>
          <p:cNvPr id="328" name="Shape 328"/>
          <p:cNvSpPr txBox="1"/>
          <p:nvPr/>
        </p:nvSpPr>
        <p:spPr>
          <a:xfrm>
            <a:off x="6702825" y="1191875"/>
            <a:ext cx="2370900" cy="33945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lang="en" sz="1100">
                <a:solidFill>
                  <a:schemeClr val="dk1"/>
                </a:solidFill>
                <a:highlight>
                  <a:srgbClr val="FFFFFF"/>
                </a:highlight>
              </a:rPr>
              <a:t>array([[[-0.0173022 , -0.12929453],</a:t>
            </a:r>
            <a:br>
              <a:rPr lang="en" sz="1100">
                <a:solidFill>
                  <a:schemeClr val="dk1"/>
                </a:solidFill>
                <a:highlight>
                  <a:srgbClr val="FFFFFF"/>
                </a:highlight>
              </a:rPr>
            </a:br>
            <a:r>
              <a:rPr lang="en" sz="1100">
                <a:solidFill>
                  <a:schemeClr val="dk1"/>
                </a:solidFill>
                <a:highlight>
                  <a:srgbClr val="FFFFFF"/>
                </a:highlight>
              </a:rPr>
              <a:t>        [-0.14995177, -0.23189341],</a:t>
            </a:r>
            <a:br>
              <a:rPr lang="en" sz="1100">
                <a:solidFill>
                  <a:schemeClr val="dk1"/>
                </a:solidFill>
                <a:highlight>
                  <a:srgbClr val="FFFFFF"/>
                </a:highlight>
              </a:rPr>
            </a:br>
            <a:r>
              <a:rPr lang="en" sz="1100">
                <a:solidFill>
                  <a:schemeClr val="dk1"/>
                </a:solidFill>
                <a:highlight>
                  <a:srgbClr val="FFFFFF"/>
                </a:highlight>
              </a:rPr>
              <a:t>        [ 0.03294011,  0.01962204],</a:t>
            </a:r>
            <a:br>
              <a:rPr lang="en" sz="1100">
                <a:solidFill>
                  <a:schemeClr val="dk1"/>
                </a:solidFill>
                <a:highlight>
                  <a:srgbClr val="FFFFFF"/>
                </a:highlight>
              </a:rPr>
            </a:br>
            <a:r>
              <a:rPr lang="en" sz="1100">
                <a:solidFill>
                  <a:schemeClr val="dk1"/>
                </a:solidFill>
                <a:highlight>
                  <a:srgbClr val="FFFFFF"/>
                </a:highlight>
              </a:rPr>
              <a:t>        [ 0.12852104,  0.12375218],</a:t>
            </a:r>
            <a:br>
              <a:rPr lang="en" sz="1100">
                <a:solidFill>
                  <a:schemeClr val="dk1"/>
                </a:solidFill>
                <a:highlight>
                  <a:srgbClr val="FFFFFF"/>
                </a:highlight>
              </a:rPr>
            </a:br>
            <a:r>
              <a:rPr lang="en" sz="1100">
                <a:solidFill>
                  <a:schemeClr val="dk1"/>
                </a:solidFill>
                <a:highlight>
                  <a:srgbClr val="FFFFFF"/>
                </a:highlight>
              </a:rPr>
              <a:t>        [ 0.13597946,  0.31746736]],</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[[-0.15243632, -0.14177315],</a:t>
            </a:r>
            <a:br>
              <a:rPr lang="en" sz="1100">
                <a:solidFill>
                  <a:schemeClr val="dk1"/>
                </a:solidFill>
                <a:highlight>
                  <a:srgbClr val="FFFFFF"/>
                </a:highlight>
              </a:rPr>
            </a:br>
            <a:r>
              <a:rPr lang="en" sz="1100">
                <a:solidFill>
                  <a:schemeClr val="dk1"/>
                </a:solidFill>
                <a:highlight>
                  <a:srgbClr val="FFFFFF"/>
                </a:highlight>
              </a:rPr>
              <a:t>        [ 0.04586344,  0.12249056],</a:t>
            </a:r>
            <a:br>
              <a:rPr lang="en" sz="1100">
                <a:solidFill>
                  <a:schemeClr val="dk1"/>
                </a:solidFill>
                <a:highlight>
                  <a:srgbClr val="FFFFFF"/>
                </a:highlight>
              </a:rPr>
            </a:br>
            <a:r>
              <a:rPr lang="en" sz="1100">
                <a:solidFill>
                  <a:schemeClr val="dk1"/>
                </a:solidFill>
                <a:highlight>
                  <a:srgbClr val="FFFFFF"/>
                </a:highlight>
              </a:rPr>
              <a:t>        [ 0.14292534,  0.15872268],</a:t>
            </a:r>
            <a:br>
              <a:rPr lang="en" sz="1100">
                <a:solidFill>
                  <a:schemeClr val="dk1"/>
                </a:solidFill>
                <a:highlight>
                  <a:srgbClr val="FFFFFF"/>
                </a:highlight>
              </a:rPr>
            </a:br>
            <a:r>
              <a:rPr lang="en" sz="1100">
                <a:solidFill>
                  <a:schemeClr val="dk1"/>
                </a:solidFill>
                <a:highlight>
                  <a:srgbClr val="FFFFFF"/>
                </a:highlight>
              </a:rPr>
              <a:t>        [ 0.18998367,  0.21004884],</a:t>
            </a:r>
            <a:br>
              <a:rPr lang="en" sz="1100">
                <a:solidFill>
                  <a:schemeClr val="dk1"/>
                </a:solidFill>
                <a:highlight>
                  <a:srgbClr val="FFFFFF"/>
                </a:highlight>
              </a:rPr>
            </a:br>
            <a:r>
              <a:rPr lang="en" sz="1100">
                <a:solidFill>
                  <a:schemeClr val="dk1"/>
                </a:solidFill>
                <a:highlight>
                  <a:srgbClr val="FFFFFF"/>
                </a:highlight>
              </a:rPr>
              <a:t>        [ 0.21788891,  0.24151592]],</a:t>
            </a:r>
            <a:br>
              <a:rPr lang="en" sz="1100">
                <a:solidFill>
                  <a:schemeClr val="dk1"/>
                </a:solidFill>
                <a:highlight>
                  <a:srgbClr val="FFFFFF"/>
                </a:highlight>
              </a:rPr>
            </a:br>
            <a:br>
              <a:rPr lang="en" sz="1100">
                <a:solidFill>
                  <a:schemeClr val="dk1"/>
                </a:solidFill>
                <a:highlight>
                  <a:srgbClr val="FFFFFF"/>
                </a:highlight>
              </a:rPr>
            </a:br>
            <a:r>
              <a:rPr lang="en" sz="1100">
                <a:solidFill>
                  <a:schemeClr val="dk1"/>
                </a:solidFill>
                <a:highlight>
                  <a:srgbClr val="FFFFFF"/>
                </a:highlight>
              </a:rPr>
              <a:t>       [[ 0.10713603,  0.11001928],</a:t>
            </a:r>
            <a:br>
              <a:rPr lang="en" sz="1100">
                <a:solidFill>
                  <a:schemeClr val="dk1"/>
                </a:solidFill>
                <a:highlight>
                  <a:srgbClr val="FFFFFF"/>
                </a:highlight>
              </a:rPr>
            </a:br>
            <a:r>
              <a:rPr lang="en" sz="1100">
                <a:solidFill>
                  <a:schemeClr val="dk1"/>
                </a:solidFill>
                <a:highlight>
                  <a:srgbClr val="FFFFFF"/>
                </a:highlight>
              </a:rPr>
              <a:t>        [ 0.17076059,  0.1799853 ],</a:t>
            </a:r>
            <a:br>
              <a:rPr lang="en" sz="1100">
                <a:solidFill>
                  <a:schemeClr val="dk1"/>
                </a:solidFill>
                <a:highlight>
                  <a:srgbClr val="FFFFFF"/>
                </a:highlight>
              </a:rPr>
            </a:br>
            <a:r>
              <a:rPr lang="en" sz="1100">
                <a:solidFill>
                  <a:schemeClr val="dk1"/>
                </a:solidFill>
                <a:highlight>
                  <a:srgbClr val="FFFFFF"/>
                </a:highlight>
              </a:rPr>
              <a:t>        [-0.03531617,  0.08993293],</a:t>
            </a:r>
            <a:br>
              <a:rPr lang="en" sz="1100">
                <a:solidFill>
                  <a:schemeClr val="dk1"/>
                </a:solidFill>
                <a:highlight>
                  <a:srgbClr val="FFFFFF"/>
                </a:highlight>
              </a:rPr>
            </a:br>
            <a:r>
              <a:rPr lang="en" sz="1100">
                <a:solidFill>
                  <a:schemeClr val="dk1"/>
                </a:solidFill>
                <a:highlight>
                  <a:srgbClr val="FFFFFF"/>
                </a:highlight>
              </a:rPr>
              <a:t>        [-0.1881337 , -0.08296411],</a:t>
            </a:r>
            <a:br>
              <a:rPr lang="en" sz="1100">
                <a:solidFill>
                  <a:schemeClr val="dk1"/>
                </a:solidFill>
                <a:highlight>
                  <a:srgbClr val="FFFFFF"/>
                </a:highlight>
              </a:rPr>
            </a:br>
            <a:r>
              <a:rPr lang="en" sz="1100">
                <a:solidFill>
                  <a:schemeClr val="dk1"/>
                </a:solidFill>
                <a:highlight>
                  <a:srgbClr val="FFFFFF"/>
                </a:highlight>
              </a:rPr>
              <a:t>        [-0.00404597,  0.07156041]]],</a:t>
            </a:r>
          </a:p>
        </p:txBody>
      </p:sp>
      <p:sp>
        <p:nvSpPr>
          <p:cNvPr id="329" name="Shape 329"/>
          <p:cNvSpPr txBox="1"/>
          <p:nvPr/>
        </p:nvSpPr>
        <p:spPr>
          <a:xfrm>
            <a:off x="3442350" y="4662575"/>
            <a:ext cx="5866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sp>
        <p:nvSpPr>
          <p:cNvPr id="330" name="Shape 330"/>
          <p:cNvSpPr txBox="1"/>
          <p:nvPr/>
        </p:nvSpPr>
        <p:spPr>
          <a:xfrm>
            <a:off x="3250600" y="4073375"/>
            <a:ext cx="1702500" cy="6684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b="1" lang="en" sz="1200">
                <a:latin typeface="Consolas"/>
                <a:ea typeface="Consolas"/>
                <a:cs typeface="Consolas"/>
                <a:sym typeface="Consolas"/>
              </a:rPr>
              <a:t>Hidden_size=2</a:t>
            </a:r>
          </a:p>
          <a:p>
            <a:pPr indent="0" lvl="0" marL="0" rtl="0">
              <a:spcBef>
                <a:spcPts val="0"/>
              </a:spcBef>
              <a:buNone/>
            </a:pPr>
            <a:r>
              <a:rPr b="1" lang="en" sz="1200">
                <a:latin typeface="Consolas"/>
                <a:ea typeface="Consolas"/>
                <a:cs typeface="Consolas"/>
                <a:sym typeface="Consolas"/>
              </a:rPr>
              <a:t>sequence_length=5</a:t>
            </a:r>
          </a:p>
          <a:p>
            <a:pPr indent="0" lvl="0" marL="0" rtl="0">
              <a:spcBef>
                <a:spcPts val="0"/>
              </a:spcBef>
              <a:buNone/>
            </a:pPr>
            <a:r>
              <a:rPr b="1" lang="en" sz="1200">
                <a:latin typeface="Consolas"/>
                <a:ea typeface="Consolas"/>
                <a:cs typeface="Consolas"/>
                <a:sym typeface="Consolas"/>
              </a:rPr>
              <a:t>batch_size=3</a:t>
            </a:r>
          </a:p>
        </p:txBody>
      </p:sp>
      <p:sp>
        <p:nvSpPr>
          <p:cNvPr id="331" name="Shape 331"/>
          <p:cNvSpPr/>
          <p:nvPr/>
        </p:nvSpPr>
        <p:spPr>
          <a:xfrm>
            <a:off x="52925" y="3312575"/>
            <a:ext cx="804300" cy="3282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Shape 336"/>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337" name="Shape 337"/>
          <p:cNvSpPr txBox="1"/>
          <p:nvPr>
            <p:ph type="title"/>
          </p:nvPr>
        </p:nvSpPr>
        <p:spPr>
          <a:xfrm>
            <a:off x="1812726" y="853400"/>
            <a:ext cx="5518500" cy="1741200"/>
          </a:xfrm>
          <a:prstGeom prst="rect">
            <a:avLst/>
          </a:prstGeom>
          <a:noFill/>
          <a:ln>
            <a:noFill/>
          </a:ln>
        </p:spPr>
        <p:txBody>
          <a:bodyPr anchorCtr="0" anchor="b"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r>
              <a:rPr lang="en"/>
              <a:t>2</a:t>
            </a:r>
          </a:p>
          <a:p>
            <a:pPr indent="0" lvl="0" marL="0" marR="0" rtl="0" algn="ctr">
              <a:lnSpc>
                <a:spcPct val="100000"/>
              </a:lnSpc>
              <a:spcBef>
                <a:spcPts val="0"/>
              </a:spcBef>
              <a:spcAft>
                <a:spcPts val="0"/>
              </a:spcAft>
              <a:buClr>
                <a:srgbClr val="000000"/>
              </a:buClr>
              <a:buFont typeface="Gill Sans"/>
              <a:buNone/>
            </a:pPr>
            <a:r>
              <a:rPr lang="en" sz="2700"/>
              <a:t>Hi Hello </a:t>
            </a:r>
            <a:r>
              <a:rPr b="0" i="0" lang="en" sz="2700" u="none" cap="none" strike="noStrike">
                <a:solidFill>
                  <a:srgbClr val="000000"/>
                </a:solidFill>
                <a:latin typeface="Gill Sans"/>
                <a:ea typeface="Gill Sans"/>
                <a:cs typeface="Gill Sans"/>
                <a:sym typeface="Gill Sans"/>
              </a:rPr>
              <a:t>RNN</a:t>
            </a:r>
          </a:p>
        </p:txBody>
      </p:sp>
      <p:sp>
        <p:nvSpPr>
          <p:cNvPr id="338" name="Shape 338"/>
          <p:cNvSpPr txBox="1"/>
          <p:nvPr/>
        </p:nvSpPr>
        <p:spPr>
          <a:xfrm>
            <a:off x="1279125" y="3208031"/>
            <a:ext cx="6585900" cy="596100"/>
          </a:xfrm>
          <a:prstGeom prst="rect">
            <a:avLst/>
          </a:prstGeom>
          <a:noFill/>
          <a:ln>
            <a:noFill/>
          </a:ln>
        </p:spPr>
        <p:txBody>
          <a:bodyPr anchorCtr="0" anchor="t" bIns="26775" lIns="26775" rIns="26775" wrap="square" tIns="26775">
            <a:noAutofit/>
          </a:bodyPr>
          <a:lstStyle/>
          <a:p>
            <a:pPr indent="0" lvl="0" mar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indent="0" lvl="0" mar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indent="0" lvl="0" marL="0" rtl="0" algn="ctr">
              <a:spcBef>
                <a:spcPts val="0"/>
              </a:spcBef>
              <a:buNone/>
            </a:pPr>
            <a:r>
              <a:t/>
            </a:r>
            <a:endParaRPr sz="1900">
              <a:latin typeface="Gill Sans"/>
              <a:ea typeface="Gill Sans"/>
              <a:cs typeface="Gill Sans"/>
              <a:sym typeface="Gill Sans"/>
            </a:endParaRPr>
          </a:p>
          <a:p>
            <a:pPr indent="0" lvl="0" marL="0" rtl="0" algn="ctr">
              <a:spcBef>
                <a:spcPts val="0"/>
              </a:spcBef>
              <a:buNone/>
            </a:pPr>
            <a:r>
              <a:t/>
            </a:r>
            <a:endParaRPr sz="1900">
              <a:latin typeface="Gill Sans"/>
              <a:ea typeface="Gill Sans"/>
              <a:cs typeface="Gill Sans"/>
              <a:sym typeface="Gill Sans"/>
            </a:endParaRPr>
          </a:p>
        </p:txBody>
      </p:sp>
      <p:grpSp>
        <p:nvGrpSpPr>
          <p:cNvPr id="339" name="Shape 339"/>
          <p:cNvGrpSpPr/>
          <p:nvPr/>
        </p:nvGrpSpPr>
        <p:grpSpPr>
          <a:xfrm>
            <a:off x="-348127" y="87975"/>
            <a:ext cx="2543803" cy="1589522"/>
            <a:chOff x="-928337" y="234600"/>
            <a:chExt cx="6783474" cy="4238725"/>
          </a:xfrm>
        </p:grpSpPr>
        <p:pic>
          <p:nvPicPr>
            <p:cNvPr id="340" name="Shape 340"/>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341" name="Shape 341"/>
            <p:cNvSpPr txBox="1"/>
            <p:nvPr/>
          </p:nvSpPr>
          <p:spPr>
            <a:xfrm>
              <a:off x="672550" y="234600"/>
              <a:ext cx="3581700" cy="10512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t>With TF 1.0!</a:t>
              </a:r>
            </a:p>
          </p:txBody>
        </p:sp>
      </p:grpSp>
      <p:pic>
        <p:nvPicPr>
          <p:cNvPr id="342" name="Shape 342"/>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225375" y="133950"/>
            <a:ext cx="8813100" cy="1285800"/>
          </a:xfrm>
          <a:prstGeom prst="rect">
            <a:avLst/>
          </a:prstGeom>
        </p:spPr>
        <p:txBody>
          <a:bodyPr anchorCtr="0" anchor="ctr" bIns="34275" lIns="34275" rIns="34275" wrap="square" tIns="34275">
            <a:noAutofit/>
          </a:bodyPr>
          <a:lstStyle/>
          <a:p>
            <a:pPr indent="0" lvl="0" marL="0" rtl="0">
              <a:spcBef>
                <a:spcPts val="0"/>
              </a:spcBef>
              <a:buNone/>
            </a:pPr>
            <a:r>
              <a:rPr lang="en" sz="3000" u="sng">
                <a:solidFill>
                  <a:schemeClr val="hlink"/>
                </a:solidFill>
                <a:hlinkClick r:id="rId3"/>
              </a:rPr>
              <a:t>https://github.com/hunkim/DeepLearningZeroToAll/</a:t>
            </a:r>
            <a:r>
              <a:rPr lang="en" sz="3000"/>
              <a:t> </a:t>
            </a:r>
          </a:p>
        </p:txBody>
      </p:sp>
      <p:pic>
        <p:nvPicPr>
          <p:cNvPr id="348" name="Shape 348"/>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349" name="Shape 349"/>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350" name="Shape 350"/>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351" name="Shape 351"/>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352" name="Shape 352"/>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353" name="Shape 353"/>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354" name="Shape 354"/>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355" name="Shape 355"/>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356" name="Shape 356"/>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357" name="Shape 357"/>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358" name="Shape 358"/>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359" name="Shape 359"/>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a:spcBef>
                <a:spcPts val="0"/>
              </a:spcBef>
              <a:buNone/>
            </a:pPr>
            <a:r>
              <a:rPr lang="en"/>
              <a:t>Teach RNN ‘hihello’</a:t>
            </a:r>
          </a:p>
        </p:txBody>
      </p:sp>
      <p:pic>
        <p:nvPicPr>
          <p:cNvPr id="365" name="Shape 365"/>
          <p:cNvPicPr preferRelativeResize="0"/>
          <p:nvPr/>
        </p:nvPicPr>
        <p:blipFill>
          <a:blip r:embed="rId3">
            <a:alphaModFix/>
          </a:blip>
          <a:stretch>
            <a:fillRect/>
          </a:stretch>
        </p:blipFill>
        <p:spPr>
          <a:xfrm>
            <a:off x="228600" y="1572145"/>
            <a:ext cx="8839200" cy="2831106"/>
          </a:xfrm>
          <a:prstGeom prst="rect">
            <a:avLst/>
          </a:prstGeom>
          <a:noFill/>
          <a:ln>
            <a:noFill/>
          </a:ln>
        </p:spPr>
      </p:pic>
      <p:sp>
        <p:nvSpPr>
          <p:cNvPr id="366" name="Shape 366"/>
          <p:cNvSpPr txBox="1"/>
          <p:nvPr/>
        </p:nvSpPr>
        <p:spPr>
          <a:xfrm>
            <a:off x="594425" y="3809050"/>
            <a:ext cx="375600" cy="453300"/>
          </a:xfrm>
          <a:prstGeom prst="rect">
            <a:avLst/>
          </a:prstGeom>
          <a:noFill/>
          <a:ln>
            <a:noFill/>
          </a:ln>
        </p:spPr>
        <p:txBody>
          <a:bodyPr anchorCtr="0" anchor="t" bIns="91425" lIns="91425" rIns="91425" wrap="square" tIns="91425">
            <a:noAutofit/>
          </a:bodyPr>
          <a:lstStyle/>
          <a:p>
            <a:pPr indent="0" lvl="0" marL="0">
              <a:spcBef>
                <a:spcPts val="0"/>
              </a:spcBef>
              <a:buNone/>
            </a:pPr>
            <a:r>
              <a:rPr b="1" lang="en" sz="2400">
                <a:latin typeface="Consolas"/>
                <a:ea typeface="Consolas"/>
                <a:cs typeface="Consolas"/>
                <a:sym typeface="Consolas"/>
              </a:rPr>
              <a:t>h</a:t>
            </a:r>
          </a:p>
        </p:txBody>
      </p:sp>
      <p:sp>
        <p:nvSpPr>
          <p:cNvPr id="367" name="Shape 367"/>
          <p:cNvSpPr txBox="1"/>
          <p:nvPr/>
        </p:nvSpPr>
        <p:spPr>
          <a:xfrm>
            <a:off x="3493475" y="38090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h</a:t>
            </a:r>
          </a:p>
        </p:txBody>
      </p:sp>
      <p:sp>
        <p:nvSpPr>
          <p:cNvPr id="368" name="Shape 368"/>
          <p:cNvSpPr txBox="1"/>
          <p:nvPr/>
        </p:nvSpPr>
        <p:spPr>
          <a:xfrm>
            <a:off x="2043950" y="38090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i</a:t>
            </a:r>
          </a:p>
        </p:txBody>
      </p:sp>
      <p:sp>
        <p:nvSpPr>
          <p:cNvPr id="369" name="Shape 369"/>
          <p:cNvSpPr txBox="1"/>
          <p:nvPr/>
        </p:nvSpPr>
        <p:spPr>
          <a:xfrm>
            <a:off x="4943000" y="38090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e</a:t>
            </a:r>
          </a:p>
        </p:txBody>
      </p:sp>
      <p:sp>
        <p:nvSpPr>
          <p:cNvPr id="370" name="Shape 370"/>
          <p:cNvSpPr txBox="1"/>
          <p:nvPr/>
        </p:nvSpPr>
        <p:spPr>
          <a:xfrm>
            <a:off x="7842050" y="38090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l</a:t>
            </a:r>
          </a:p>
        </p:txBody>
      </p:sp>
      <p:sp>
        <p:nvSpPr>
          <p:cNvPr id="371" name="Shape 371"/>
          <p:cNvSpPr txBox="1"/>
          <p:nvPr/>
        </p:nvSpPr>
        <p:spPr>
          <a:xfrm>
            <a:off x="6392525" y="38090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l</a:t>
            </a:r>
          </a:p>
        </p:txBody>
      </p:sp>
      <p:sp>
        <p:nvSpPr>
          <p:cNvPr id="372" name="Shape 372"/>
          <p:cNvSpPr txBox="1"/>
          <p:nvPr/>
        </p:nvSpPr>
        <p:spPr>
          <a:xfrm>
            <a:off x="594425" y="16754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i</a:t>
            </a:r>
          </a:p>
        </p:txBody>
      </p:sp>
      <p:sp>
        <p:nvSpPr>
          <p:cNvPr id="373" name="Shape 373"/>
          <p:cNvSpPr txBox="1"/>
          <p:nvPr/>
        </p:nvSpPr>
        <p:spPr>
          <a:xfrm>
            <a:off x="3493475" y="16754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e</a:t>
            </a:r>
          </a:p>
        </p:txBody>
      </p:sp>
      <p:sp>
        <p:nvSpPr>
          <p:cNvPr id="374" name="Shape 374"/>
          <p:cNvSpPr txBox="1"/>
          <p:nvPr/>
        </p:nvSpPr>
        <p:spPr>
          <a:xfrm>
            <a:off x="2043950" y="16754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h</a:t>
            </a:r>
          </a:p>
        </p:txBody>
      </p:sp>
      <p:sp>
        <p:nvSpPr>
          <p:cNvPr id="375" name="Shape 375"/>
          <p:cNvSpPr txBox="1"/>
          <p:nvPr/>
        </p:nvSpPr>
        <p:spPr>
          <a:xfrm>
            <a:off x="4943000" y="16754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l</a:t>
            </a:r>
          </a:p>
        </p:txBody>
      </p:sp>
      <p:sp>
        <p:nvSpPr>
          <p:cNvPr id="376" name="Shape 376"/>
          <p:cNvSpPr txBox="1"/>
          <p:nvPr/>
        </p:nvSpPr>
        <p:spPr>
          <a:xfrm>
            <a:off x="7842050" y="16754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o</a:t>
            </a:r>
          </a:p>
        </p:txBody>
      </p:sp>
      <p:sp>
        <p:nvSpPr>
          <p:cNvPr id="377" name="Shape 377"/>
          <p:cNvSpPr txBox="1"/>
          <p:nvPr/>
        </p:nvSpPr>
        <p:spPr>
          <a:xfrm>
            <a:off x="6392525" y="16754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l</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4051250" y="133950"/>
            <a:ext cx="51012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One-hot encoding</a:t>
            </a:r>
          </a:p>
        </p:txBody>
      </p:sp>
      <p:pic>
        <p:nvPicPr>
          <p:cNvPr id="383" name="Shape 383"/>
          <p:cNvPicPr preferRelativeResize="0"/>
          <p:nvPr/>
        </p:nvPicPr>
        <p:blipFill>
          <a:blip r:embed="rId3">
            <a:alphaModFix/>
          </a:blip>
          <a:stretch>
            <a:fillRect/>
          </a:stretch>
        </p:blipFill>
        <p:spPr>
          <a:xfrm>
            <a:off x="7189999" y="1148070"/>
            <a:ext cx="1864884" cy="3418955"/>
          </a:xfrm>
          <a:prstGeom prst="rect">
            <a:avLst/>
          </a:prstGeom>
          <a:noFill/>
          <a:ln>
            <a:noFill/>
          </a:ln>
        </p:spPr>
      </p:pic>
      <p:sp>
        <p:nvSpPr>
          <p:cNvPr id="384" name="Shape 384"/>
          <p:cNvSpPr txBox="1"/>
          <p:nvPr/>
        </p:nvSpPr>
        <p:spPr>
          <a:xfrm>
            <a:off x="777350" y="1567025"/>
            <a:ext cx="6231900" cy="3000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2000">
                <a:solidFill>
                  <a:schemeClr val="dk1"/>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i="1" lang="en" sz="2000">
                <a:solidFill>
                  <a:srgbClr val="808080"/>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i 1</a:t>
            </a:r>
          </a:p>
          <a:p>
            <a:pPr indent="0" lvl="0" marL="0" rtl="0">
              <a:lnSpc>
                <a:spcPct val="115000"/>
              </a:lnSpc>
              <a:spcBef>
                <a:spcPts val="0"/>
              </a:spcBef>
              <a:buNone/>
            </a:pPr>
            <a:r>
              <a:rPr i="1" lang="en" sz="2000">
                <a:solidFill>
                  <a:srgbClr val="808080"/>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e 2</a:t>
            </a:r>
          </a:p>
          <a:p>
            <a:pPr indent="0" lvl="0" marL="0" rtl="0">
              <a:lnSpc>
                <a:spcPct val="115000"/>
              </a:lnSpc>
              <a:spcBef>
                <a:spcPts val="0"/>
              </a:spcBef>
              <a:buNone/>
            </a:pPr>
            <a:r>
              <a:rPr i="1" lang="en" sz="2000">
                <a:solidFill>
                  <a:srgbClr val="808080"/>
                </a:solidFill>
                <a:highlight>
                  <a:srgbClr val="FFFFFF"/>
                </a:highlight>
                <a:latin typeface="Consolas"/>
                <a:ea typeface="Consolas"/>
                <a:cs typeface="Consolas"/>
                <a:sym typeface="Consolas"/>
              </a:rPr>
              <a:t>              </a:t>
            </a:r>
            <a:r>
              <a:rPr lang="en" sz="2000">
                <a:solidFill>
                  <a:schemeClr val="dk1"/>
                </a:solidFill>
                <a:highlight>
                  <a:srgbClr val="FFFFFF"/>
                </a:highlight>
                <a:latin typeface="Consolas"/>
                <a:ea typeface="Consolas"/>
                <a:cs typeface="Consolas"/>
                <a:sym typeface="Consolas"/>
              </a:rPr>
              <a:t>[</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0</a:t>
            </a:r>
            <a:r>
              <a:rPr lang="en" sz="2000">
                <a:solidFill>
                  <a:schemeClr val="dk1"/>
                </a:solidFill>
                <a:highlight>
                  <a:srgbClr val="FFFFFF"/>
                </a:highlight>
                <a:latin typeface="Consolas"/>
                <a:ea typeface="Consolas"/>
                <a:cs typeface="Consolas"/>
                <a:sym typeface="Consolas"/>
              </a:rPr>
              <a:t>, </a:t>
            </a:r>
            <a:r>
              <a:rPr lang="en" sz="2000">
                <a:solidFill>
                  <a:srgbClr val="0000FF"/>
                </a:solidFill>
                <a:highlight>
                  <a:srgbClr val="FFFFFF"/>
                </a:highlight>
                <a:latin typeface="Consolas"/>
                <a:ea typeface="Consolas"/>
                <a:cs typeface="Consolas"/>
                <a:sym typeface="Consolas"/>
              </a:rPr>
              <a:t>1</a:t>
            </a:r>
            <a:r>
              <a:rPr lang="en" sz="2000">
                <a:solidFill>
                  <a:schemeClr val="dk1"/>
                </a:solidFill>
                <a:highlight>
                  <a:srgbClr val="FFFFFF"/>
                </a:highlight>
                <a:latin typeface="Consolas"/>
                <a:ea typeface="Consolas"/>
                <a:cs typeface="Consolas"/>
                <a:sym typeface="Consolas"/>
              </a:rPr>
              <a:t>],   </a:t>
            </a:r>
            <a:r>
              <a:rPr i="1" lang="en" sz="2000">
                <a:solidFill>
                  <a:srgbClr val="808080"/>
                </a:solidFill>
                <a:highlight>
                  <a:srgbClr val="FFFFFF"/>
                </a:highlight>
                <a:latin typeface="Consolas"/>
                <a:ea typeface="Consolas"/>
                <a:cs typeface="Consolas"/>
                <a:sym typeface="Consolas"/>
              </a:rPr>
              <a:t># o 4</a:t>
            </a:r>
          </a:p>
        </p:txBody>
      </p:sp>
      <p:sp>
        <p:nvSpPr>
          <p:cNvPr id="385" name="Shape 385"/>
          <p:cNvSpPr txBox="1"/>
          <p:nvPr/>
        </p:nvSpPr>
        <p:spPr>
          <a:xfrm>
            <a:off x="152400" y="76200"/>
            <a:ext cx="4538400" cy="18126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text: ‘</a:t>
            </a:r>
            <a:r>
              <a:rPr lang="en" sz="1800">
                <a:solidFill>
                  <a:schemeClr val="dk1"/>
                </a:solidFill>
                <a:latin typeface="Consolas"/>
                <a:ea typeface="Consolas"/>
                <a:cs typeface="Consolas"/>
                <a:sym typeface="Consolas"/>
              </a:rPr>
              <a:t>hihello’</a:t>
            </a:r>
          </a:p>
          <a:p>
            <a:pPr indent="-342900" lvl="0" marL="457200" rtl="0">
              <a:spcBef>
                <a:spcPts val="0"/>
              </a:spcBef>
              <a:buClr>
                <a:schemeClr val="dk1"/>
              </a:buClr>
              <a:buSzPts val="1800"/>
              <a:buFont typeface="Consolas"/>
              <a:buChar char="●"/>
            </a:pPr>
            <a:r>
              <a:rPr lang="en" sz="1800">
                <a:solidFill>
                  <a:schemeClr val="dk1"/>
                </a:solidFill>
                <a:latin typeface="Consolas"/>
                <a:ea typeface="Consolas"/>
                <a:cs typeface="Consolas"/>
                <a:sym typeface="Consolas"/>
              </a:rPr>
              <a:t>unique chars (vocabulary, voc):</a:t>
            </a:r>
          </a:p>
          <a:p>
            <a:pPr indent="0" lvl="0" marL="0" rtl="0">
              <a:spcBef>
                <a:spcPts val="0"/>
              </a:spcBef>
              <a:buNone/>
            </a:pPr>
            <a:r>
              <a:rPr lang="en" sz="1800">
                <a:solidFill>
                  <a:schemeClr val="dk1"/>
                </a:solidFill>
                <a:latin typeface="Consolas"/>
                <a:ea typeface="Consolas"/>
                <a:cs typeface="Consolas"/>
                <a:sym typeface="Consolas"/>
              </a:rPr>
              <a:t>    h, i, e, l, o</a:t>
            </a:r>
          </a:p>
          <a:p>
            <a:pPr indent="-342900" lvl="0" marL="457200" rtl="0">
              <a:spcBef>
                <a:spcPts val="0"/>
              </a:spcBef>
              <a:buClr>
                <a:schemeClr val="dk1"/>
              </a:buClr>
              <a:buSzPts val="1800"/>
              <a:buFont typeface="Consolas"/>
              <a:buChar char="●"/>
            </a:pPr>
            <a:r>
              <a:rPr lang="en" sz="1800">
                <a:solidFill>
                  <a:schemeClr val="dk1"/>
                </a:solidFill>
                <a:latin typeface="Consolas"/>
                <a:ea typeface="Consolas"/>
                <a:cs typeface="Consolas"/>
                <a:sym typeface="Consolas"/>
              </a:rPr>
              <a:t>voc index:</a:t>
            </a:r>
          </a:p>
          <a:p>
            <a:pPr indent="0" lvl="0" marL="0" rtl="0">
              <a:spcBef>
                <a:spcPts val="0"/>
              </a:spcBef>
              <a:buNone/>
            </a:pPr>
            <a:r>
              <a:rPr lang="en" sz="1800">
                <a:solidFill>
                  <a:schemeClr val="dk1"/>
                </a:solidFill>
                <a:latin typeface="Consolas"/>
                <a:ea typeface="Consolas"/>
                <a:cs typeface="Consolas"/>
                <a:sym typeface="Consolas"/>
              </a:rPr>
              <a:t>    h:0, i:1, e:2, l:3, o:4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Shape 390"/>
          <p:cNvPicPr preferRelativeResize="0"/>
          <p:nvPr/>
        </p:nvPicPr>
        <p:blipFill>
          <a:blip r:embed="rId3">
            <a:alphaModFix/>
          </a:blip>
          <a:stretch>
            <a:fillRect/>
          </a:stretch>
        </p:blipFill>
        <p:spPr>
          <a:xfrm>
            <a:off x="228600" y="1800745"/>
            <a:ext cx="8839200" cy="2831106"/>
          </a:xfrm>
          <a:prstGeom prst="rect">
            <a:avLst/>
          </a:prstGeom>
          <a:noFill/>
          <a:ln>
            <a:noFill/>
          </a:ln>
        </p:spPr>
      </p:pic>
      <p:sp>
        <p:nvSpPr>
          <p:cNvPr id="391" name="Shape 391"/>
          <p:cNvSpPr txBox="1"/>
          <p:nvPr/>
        </p:nvSpPr>
        <p:spPr>
          <a:xfrm>
            <a:off x="594425" y="40376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h</a:t>
            </a:r>
          </a:p>
        </p:txBody>
      </p:sp>
      <p:sp>
        <p:nvSpPr>
          <p:cNvPr id="392" name="Shape 392"/>
          <p:cNvSpPr txBox="1"/>
          <p:nvPr/>
        </p:nvSpPr>
        <p:spPr>
          <a:xfrm>
            <a:off x="3493475" y="40376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h</a:t>
            </a:r>
          </a:p>
        </p:txBody>
      </p:sp>
      <p:sp>
        <p:nvSpPr>
          <p:cNvPr id="393" name="Shape 393"/>
          <p:cNvSpPr txBox="1"/>
          <p:nvPr/>
        </p:nvSpPr>
        <p:spPr>
          <a:xfrm>
            <a:off x="2043950" y="40376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i</a:t>
            </a:r>
          </a:p>
        </p:txBody>
      </p:sp>
      <p:sp>
        <p:nvSpPr>
          <p:cNvPr id="394" name="Shape 394"/>
          <p:cNvSpPr txBox="1"/>
          <p:nvPr/>
        </p:nvSpPr>
        <p:spPr>
          <a:xfrm>
            <a:off x="4943000" y="40376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e</a:t>
            </a:r>
          </a:p>
        </p:txBody>
      </p:sp>
      <p:sp>
        <p:nvSpPr>
          <p:cNvPr id="395" name="Shape 395"/>
          <p:cNvSpPr txBox="1"/>
          <p:nvPr/>
        </p:nvSpPr>
        <p:spPr>
          <a:xfrm>
            <a:off x="7842050" y="40376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l</a:t>
            </a:r>
          </a:p>
        </p:txBody>
      </p:sp>
      <p:sp>
        <p:nvSpPr>
          <p:cNvPr id="396" name="Shape 396"/>
          <p:cNvSpPr txBox="1"/>
          <p:nvPr/>
        </p:nvSpPr>
        <p:spPr>
          <a:xfrm>
            <a:off x="6392525" y="40376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l</a:t>
            </a:r>
          </a:p>
        </p:txBody>
      </p:sp>
      <p:sp>
        <p:nvSpPr>
          <p:cNvPr id="397" name="Shape 397"/>
          <p:cNvSpPr txBox="1"/>
          <p:nvPr/>
        </p:nvSpPr>
        <p:spPr>
          <a:xfrm>
            <a:off x="594425" y="19040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i</a:t>
            </a:r>
          </a:p>
        </p:txBody>
      </p:sp>
      <p:sp>
        <p:nvSpPr>
          <p:cNvPr id="398" name="Shape 398"/>
          <p:cNvSpPr txBox="1"/>
          <p:nvPr/>
        </p:nvSpPr>
        <p:spPr>
          <a:xfrm>
            <a:off x="3493475" y="19040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e</a:t>
            </a:r>
          </a:p>
        </p:txBody>
      </p:sp>
      <p:sp>
        <p:nvSpPr>
          <p:cNvPr id="399" name="Shape 399"/>
          <p:cNvSpPr txBox="1"/>
          <p:nvPr/>
        </p:nvSpPr>
        <p:spPr>
          <a:xfrm>
            <a:off x="2043950" y="19040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h</a:t>
            </a:r>
          </a:p>
        </p:txBody>
      </p:sp>
      <p:sp>
        <p:nvSpPr>
          <p:cNvPr id="400" name="Shape 400"/>
          <p:cNvSpPr txBox="1"/>
          <p:nvPr/>
        </p:nvSpPr>
        <p:spPr>
          <a:xfrm>
            <a:off x="4943000" y="19040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l</a:t>
            </a:r>
          </a:p>
        </p:txBody>
      </p:sp>
      <p:sp>
        <p:nvSpPr>
          <p:cNvPr id="401" name="Shape 401"/>
          <p:cNvSpPr txBox="1"/>
          <p:nvPr/>
        </p:nvSpPr>
        <p:spPr>
          <a:xfrm>
            <a:off x="7842050" y="19040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o</a:t>
            </a:r>
          </a:p>
        </p:txBody>
      </p:sp>
      <p:sp>
        <p:nvSpPr>
          <p:cNvPr id="402" name="Shape 402"/>
          <p:cNvSpPr txBox="1"/>
          <p:nvPr/>
        </p:nvSpPr>
        <p:spPr>
          <a:xfrm>
            <a:off x="6392525" y="1904050"/>
            <a:ext cx="375600" cy="453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400">
                <a:latin typeface="Consolas"/>
                <a:ea typeface="Consolas"/>
                <a:cs typeface="Consolas"/>
                <a:sym typeface="Consolas"/>
              </a:rPr>
              <a:t>l</a:t>
            </a:r>
          </a:p>
        </p:txBody>
      </p:sp>
      <p:sp>
        <p:nvSpPr>
          <p:cNvPr id="403" name="Shape 403"/>
          <p:cNvSpPr txBox="1"/>
          <p:nvPr/>
        </p:nvSpPr>
        <p:spPr>
          <a:xfrm>
            <a:off x="-8125" y="432730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4" name="Shape 404"/>
          <p:cNvSpPr txBox="1"/>
          <p:nvPr/>
        </p:nvSpPr>
        <p:spPr>
          <a:xfrm>
            <a:off x="1436800" y="432705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5" name="Shape 405"/>
          <p:cNvSpPr txBox="1"/>
          <p:nvPr/>
        </p:nvSpPr>
        <p:spPr>
          <a:xfrm>
            <a:off x="2890925" y="432730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6" name="Shape 406"/>
          <p:cNvSpPr txBox="1"/>
          <p:nvPr/>
        </p:nvSpPr>
        <p:spPr>
          <a:xfrm>
            <a:off x="4340450" y="432705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7" name="Shape 407"/>
          <p:cNvSpPr txBox="1"/>
          <p:nvPr/>
        </p:nvSpPr>
        <p:spPr>
          <a:xfrm>
            <a:off x="5789975" y="432730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8" name="Shape 408"/>
          <p:cNvSpPr txBox="1"/>
          <p:nvPr/>
        </p:nvSpPr>
        <p:spPr>
          <a:xfrm>
            <a:off x="7244100" y="432705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09" name="Shape 409"/>
          <p:cNvSpPr txBox="1"/>
          <p:nvPr/>
        </p:nvSpPr>
        <p:spPr>
          <a:xfrm>
            <a:off x="5476400" y="-94650"/>
            <a:ext cx="4566600" cy="15414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i 1</a:t>
            </a:r>
          </a:p>
          <a:p>
            <a:pPr indent="0" lvl="0" marL="0" rtl="0">
              <a:lnSpc>
                <a:spcPct val="115000"/>
              </a:lnSpc>
              <a:spcBef>
                <a:spcPts val="0"/>
              </a:spcBef>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e 2</a:t>
            </a:r>
          </a:p>
          <a:p>
            <a:pPr indent="0" lvl="0" marL="0" rtl="0">
              <a:lnSpc>
                <a:spcPct val="115000"/>
              </a:lnSpc>
              <a:spcBef>
                <a:spcPts val="0"/>
              </a:spcBef>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o 4</a:t>
            </a:r>
          </a:p>
        </p:txBody>
      </p:sp>
      <p:sp>
        <p:nvSpPr>
          <p:cNvPr id="410" name="Shape 410"/>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rtl="0">
              <a:spcBef>
                <a:spcPts val="0"/>
              </a:spcBef>
              <a:buNone/>
            </a:pPr>
            <a:r>
              <a:rPr lang="en"/>
              <a:t>Teach RNN ‘hihello’</a:t>
            </a:r>
          </a:p>
        </p:txBody>
      </p:sp>
      <p:sp>
        <p:nvSpPr>
          <p:cNvPr id="411" name="Shape 411"/>
          <p:cNvSpPr txBox="1"/>
          <p:nvPr/>
        </p:nvSpPr>
        <p:spPr>
          <a:xfrm>
            <a:off x="65200" y="150765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12" name="Shape 412"/>
          <p:cNvSpPr txBox="1"/>
          <p:nvPr/>
        </p:nvSpPr>
        <p:spPr>
          <a:xfrm>
            <a:off x="1519325" y="150790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13" name="Shape 413"/>
          <p:cNvSpPr txBox="1"/>
          <p:nvPr/>
        </p:nvSpPr>
        <p:spPr>
          <a:xfrm>
            <a:off x="2968850" y="150765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14" name="Shape 414"/>
          <p:cNvSpPr txBox="1"/>
          <p:nvPr/>
        </p:nvSpPr>
        <p:spPr>
          <a:xfrm>
            <a:off x="4418375" y="150790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15" name="Shape 415"/>
          <p:cNvSpPr txBox="1"/>
          <p:nvPr/>
        </p:nvSpPr>
        <p:spPr>
          <a:xfrm>
            <a:off x="5872500" y="150765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a:t>
            </a:r>
          </a:p>
        </p:txBody>
      </p:sp>
      <p:sp>
        <p:nvSpPr>
          <p:cNvPr id="416" name="Shape 416"/>
          <p:cNvSpPr txBox="1"/>
          <p:nvPr/>
        </p:nvSpPr>
        <p:spPr>
          <a:xfrm>
            <a:off x="7320300" y="1507650"/>
            <a:ext cx="1580700" cy="609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204" name="Shape 204"/>
          <p:cNvSpPr txBox="1"/>
          <p:nvPr>
            <p:ph type="title"/>
          </p:nvPr>
        </p:nvSpPr>
        <p:spPr>
          <a:xfrm>
            <a:off x="0" y="286350"/>
            <a:ext cx="9073200" cy="1285800"/>
          </a:xfrm>
          <a:prstGeom prst="rect">
            <a:avLst/>
          </a:prstGeom>
        </p:spPr>
        <p:txBody>
          <a:bodyPr anchorCtr="0" anchor="b" bIns="34275" lIns="34275" rIns="34275" wrap="square" tIns="34275">
            <a:noAutofit/>
          </a:bodyPr>
          <a:lstStyle/>
          <a:p>
            <a:pPr indent="0" lvl="0" marL="0" rtl="0">
              <a:spcBef>
                <a:spcPts val="0"/>
              </a:spcBef>
              <a:buNone/>
            </a:pPr>
            <a:r>
              <a:rPr lang="en"/>
              <a:t>Call for comments</a:t>
            </a:r>
          </a:p>
          <a:p>
            <a:pPr indent="0" lvl="0" marL="0" rtl="0">
              <a:spcBef>
                <a:spcPts val="0"/>
              </a:spcBef>
              <a:buNone/>
            </a:pPr>
            <a:r>
              <a:rPr lang="en" sz="2800"/>
              <a:t>Please feel free to add comments directly on these slides</a:t>
            </a:r>
          </a:p>
          <a:p>
            <a:pPr indent="0" lvl="0" marL="0" rtl="0">
              <a:spcBef>
                <a:spcPts val="0"/>
              </a:spcBef>
              <a:buNone/>
            </a:pPr>
            <a:r>
              <a:rPr lang="en" sz="2800"/>
              <a:t>Other slides: </a:t>
            </a:r>
            <a:r>
              <a:rPr lang="en" sz="2800" u="sng">
                <a:solidFill>
                  <a:schemeClr val="hlink"/>
                </a:solidFill>
                <a:hlinkClick r:id="rId4"/>
              </a:rPr>
              <a:t>https://goo.gl/jPtWNt</a:t>
            </a:r>
            <a:r>
              <a:rPr lang="en" sz="2800"/>
              <a:t>      </a:t>
            </a:r>
          </a:p>
        </p:txBody>
      </p:sp>
      <p:sp>
        <p:nvSpPr>
          <p:cNvPr id="205" name="Shape 205"/>
          <p:cNvSpPr txBox="1"/>
          <p:nvPr/>
        </p:nvSpPr>
        <p:spPr>
          <a:xfrm>
            <a:off x="5446800" y="4728475"/>
            <a:ext cx="4064700" cy="553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a:solidFill>
                  <a:schemeClr val="dk1"/>
                </a:solidFill>
              </a:rPr>
              <a:t>Picture from http://www.tssablog.org/archives/3280</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nvSpPr>
        <p:spPr>
          <a:xfrm>
            <a:off x="5476400" y="-94650"/>
            <a:ext cx="4566600" cy="15414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i 1</a:t>
            </a:r>
          </a:p>
          <a:p>
            <a:pPr indent="0" lvl="0" marL="0" rtl="0">
              <a:lnSpc>
                <a:spcPct val="115000"/>
              </a:lnSpc>
              <a:spcBef>
                <a:spcPts val="0"/>
              </a:spcBef>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e 2</a:t>
            </a:r>
          </a:p>
          <a:p>
            <a:pPr indent="0" lvl="0" marL="0" rtl="0">
              <a:lnSpc>
                <a:spcPct val="115000"/>
              </a:lnSpc>
              <a:spcBef>
                <a:spcPts val="0"/>
              </a:spcBef>
              <a:buNone/>
            </a:pPr>
            <a:r>
              <a:rPr i="1" lang="en" sz="1300">
                <a:solidFill>
                  <a:srgbClr val="80808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0</a:t>
            </a:r>
            <a:r>
              <a:rPr lang="en" sz="1300">
                <a:solidFill>
                  <a:schemeClr val="dk1"/>
                </a:solidFill>
                <a:highlight>
                  <a:srgbClr val="FFFFFF"/>
                </a:highlight>
                <a:latin typeface="Consolas"/>
                <a:ea typeface="Consolas"/>
                <a:cs typeface="Consolas"/>
                <a:sym typeface="Consolas"/>
              </a:rPr>
              <a:t>, </a:t>
            </a:r>
            <a:r>
              <a:rPr lang="en" sz="1300">
                <a:solidFill>
                  <a:srgbClr val="0000FF"/>
                </a:solidFill>
                <a:highlight>
                  <a:srgbClr val="FFFFFF"/>
                </a:highlight>
                <a:latin typeface="Consolas"/>
                <a:ea typeface="Consolas"/>
                <a:cs typeface="Consolas"/>
                <a:sym typeface="Consolas"/>
              </a:rPr>
              <a:t>1</a:t>
            </a:r>
            <a:r>
              <a:rPr lang="en" sz="1300">
                <a:solidFill>
                  <a:schemeClr val="dk1"/>
                </a:solidFill>
                <a:highlight>
                  <a:srgbClr val="FFFFFF"/>
                </a:highlight>
                <a:latin typeface="Consolas"/>
                <a:ea typeface="Consolas"/>
                <a:cs typeface="Consolas"/>
                <a:sym typeface="Consolas"/>
              </a:rPr>
              <a:t>],   </a:t>
            </a:r>
            <a:r>
              <a:rPr i="1" lang="en" sz="1300">
                <a:solidFill>
                  <a:srgbClr val="808080"/>
                </a:solidFill>
                <a:highlight>
                  <a:srgbClr val="FFFFFF"/>
                </a:highlight>
                <a:latin typeface="Consolas"/>
                <a:ea typeface="Consolas"/>
                <a:cs typeface="Consolas"/>
                <a:sym typeface="Consolas"/>
              </a:rPr>
              <a:t># o 4</a:t>
            </a:r>
          </a:p>
        </p:txBody>
      </p:sp>
      <p:sp>
        <p:nvSpPr>
          <p:cNvPr id="422" name="Shape 422"/>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rtl="0">
              <a:spcBef>
                <a:spcPts val="0"/>
              </a:spcBef>
              <a:buNone/>
            </a:pPr>
            <a:r>
              <a:rPr lang="en"/>
              <a:t>Teach RNN ‘hihello’</a:t>
            </a:r>
          </a:p>
        </p:txBody>
      </p:sp>
      <p:pic>
        <p:nvPicPr>
          <p:cNvPr id="423" name="Shape 423"/>
          <p:cNvPicPr preferRelativeResize="0"/>
          <p:nvPr/>
        </p:nvPicPr>
        <p:blipFill>
          <a:blip r:embed="rId3">
            <a:alphaModFix/>
          </a:blip>
          <a:stretch>
            <a:fillRect/>
          </a:stretch>
        </p:blipFill>
        <p:spPr>
          <a:xfrm>
            <a:off x="1714475" y="1966300"/>
            <a:ext cx="5715000" cy="2276475"/>
          </a:xfrm>
          <a:prstGeom prst="rect">
            <a:avLst/>
          </a:prstGeom>
          <a:noFill/>
          <a:ln cap="flat" cmpd="sng" w="9525">
            <a:solidFill>
              <a:srgbClr val="4A86E8"/>
            </a:solidFill>
            <a:prstDash val="solid"/>
            <a:round/>
            <a:headEnd len="med" w="med" type="none"/>
            <a:tailEnd len="med" w="med"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8188" y="133945"/>
            <a:ext cx="9160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Creating rnn cell</a:t>
            </a:r>
          </a:p>
        </p:txBody>
      </p:sp>
      <p:sp>
        <p:nvSpPr>
          <p:cNvPr id="429" name="Shape 429"/>
          <p:cNvSpPr/>
          <p:nvPr/>
        </p:nvSpPr>
        <p:spPr>
          <a:xfrm>
            <a:off x="374299" y="1363854"/>
            <a:ext cx="6313500" cy="2987400"/>
          </a:xfrm>
          <a:prstGeom prst="rect">
            <a:avLst/>
          </a:prstGeom>
          <a:noFill/>
          <a:ln>
            <a:noFill/>
          </a:ln>
        </p:spPr>
        <p:txBody>
          <a:bodyPr anchorCtr="0" anchor="ctr" bIns="26775" lIns="26775" rIns="26775" wrap="square" tIns="26775">
            <a:noAutofit/>
          </a:bodyPr>
          <a:lstStyle/>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 RNN model</a:t>
            </a:r>
          </a:p>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rnn_cell.BasicRNNCell(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Font typeface="Helvetica Neue"/>
              <a:buNone/>
            </a:pPr>
            <a:r>
              <a:rPr b="0" i="0" lang="en" sz="2400" u="none" cap="none" strike="noStrike">
                <a:solidFill>
                  <a:srgbClr val="FFFFFF"/>
                </a:solidFill>
                <a:latin typeface="Helvetica Neue"/>
                <a:ea typeface="Helvetica Neue"/>
                <a:cs typeface="Helvetica Neue"/>
                <a:sym typeface="Helvetica Neue"/>
              </a:rPr>
              <a:t>rnn_cell = rnn_cell. BasicLSTMCell(</a:t>
            </a:r>
            <a:r>
              <a:rPr b="1" i="0" lang="en" sz="2400" u="none" cap="none" strike="noStrike">
                <a:solidFill>
                  <a:srgbClr val="FFFFFF"/>
                </a:solidFill>
                <a:latin typeface="Helvetica Neue"/>
                <a:ea typeface="Helvetica Neue"/>
                <a:cs typeface="Helvetica Neue"/>
                <a:sym typeface="Helvetica Neue"/>
              </a:rPr>
              <a:t>rnn_size</a:t>
            </a:r>
            <a:r>
              <a:rPr b="0" i="0" lang="en" sz="2400" u="none" cap="none" strike="noStrike">
                <a:solidFill>
                  <a:srgbClr val="FFFFFF"/>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FFFFFF"/>
              </a:buClr>
              <a:buFont typeface="Helvetica Neue"/>
              <a:buNone/>
            </a:pPr>
            <a:r>
              <a:rPr b="0" i="0" lang="en" sz="2400" u="none" cap="none" strike="noStrike">
                <a:solidFill>
                  <a:srgbClr val="FFFFFF"/>
                </a:solidFill>
                <a:latin typeface="Helvetica Neue"/>
                <a:ea typeface="Helvetica Neue"/>
                <a:cs typeface="Helvetica Neue"/>
                <a:sym typeface="Helvetica Neue"/>
              </a:rPr>
              <a:t>rnn_cell = rnn_cell. GRUCell(</a:t>
            </a:r>
            <a:r>
              <a:rPr b="1" i="0" lang="en" sz="2400" u="none" cap="none" strike="noStrike">
                <a:solidFill>
                  <a:srgbClr val="FFFFFF"/>
                </a:solidFill>
                <a:latin typeface="Helvetica Neue"/>
                <a:ea typeface="Helvetica Neue"/>
                <a:cs typeface="Helvetica Neue"/>
                <a:sym typeface="Helvetica Neue"/>
              </a:rPr>
              <a:t>rnn_size</a:t>
            </a:r>
            <a:r>
              <a:rPr b="0" i="0" lang="en" sz="2400" u="none" cap="none" strike="noStrike">
                <a:solidFill>
                  <a:srgbClr val="FFFFFF"/>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FFFFFF"/>
              </a:solidFill>
              <a:latin typeface="Helvetica Neue"/>
              <a:ea typeface="Helvetica Neue"/>
              <a:cs typeface="Helvetica Neue"/>
              <a:sym typeface="Helvetica Neue"/>
            </a:endParaRPr>
          </a:p>
        </p:txBody>
      </p:sp>
      <p:pic>
        <p:nvPicPr>
          <p:cNvPr id="430" name="Shape 430"/>
          <p:cNvPicPr preferRelativeResize="0"/>
          <p:nvPr/>
        </p:nvPicPr>
        <p:blipFill>
          <a:blip r:embed="rId3">
            <a:alphaModFix/>
          </a:blip>
          <a:stretch>
            <a:fillRect/>
          </a:stretch>
        </p:blipFill>
        <p:spPr>
          <a:xfrm>
            <a:off x="7189999" y="1148070"/>
            <a:ext cx="1864884" cy="34189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8188" y="133945"/>
            <a:ext cx="9160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Creating rnn cell</a:t>
            </a:r>
          </a:p>
        </p:txBody>
      </p:sp>
      <p:sp>
        <p:nvSpPr>
          <p:cNvPr id="436" name="Shape 436"/>
          <p:cNvSpPr/>
          <p:nvPr/>
        </p:nvSpPr>
        <p:spPr>
          <a:xfrm>
            <a:off x="374299" y="1363854"/>
            <a:ext cx="6313500" cy="2987400"/>
          </a:xfrm>
          <a:prstGeom prst="rect">
            <a:avLst/>
          </a:prstGeom>
          <a:noFill/>
          <a:ln>
            <a:noFill/>
          </a:ln>
        </p:spPr>
        <p:txBody>
          <a:bodyPr anchorCtr="0" anchor="ctr" bIns="26775" lIns="26775" rIns="26775" wrap="square" tIns="26775">
            <a:noAutofit/>
          </a:bodyPr>
          <a:lstStyle/>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 RNN model</a:t>
            </a:r>
          </a:p>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rnn_cell.BasicRNNCell(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 BasicLSTMCell(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000000"/>
              </a:buClr>
              <a:buFont typeface="Helvetica Neue"/>
              <a:buNone/>
            </a:pPr>
            <a:r>
              <a:rPr b="0" i="0" lang="en" sz="2400" u="none" cap="none" strike="noStrike">
                <a:solidFill>
                  <a:srgbClr val="000000"/>
                </a:solidFill>
                <a:latin typeface="Helvetica Neue"/>
                <a:ea typeface="Helvetica Neue"/>
                <a:cs typeface="Helvetica Neue"/>
                <a:sym typeface="Helvetica Neue"/>
              </a:rPr>
              <a:t>rnn_cell = rnn_cell. GRUCell(</a:t>
            </a:r>
            <a:r>
              <a:rPr b="1" i="0" lang="en" sz="2400" u="none" cap="none" strike="noStrike">
                <a:solidFill>
                  <a:srgbClr val="000000"/>
                </a:solidFill>
                <a:latin typeface="Helvetica Neue"/>
                <a:ea typeface="Helvetica Neue"/>
                <a:cs typeface="Helvetica Neue"/>
                <a:sym typeface="Helvetica Neue"/>
              </a:rPr>
              <a:t>rnn_size</a:t>
            </a:r>
            <a:r>
              <a:rPr b="0" i="0" lang="en" sz="2400" u="none" cap="none" strike="noStrike">
                <a:solidFill>
                  <a:srgbClr val="000000"/>
                </a:solidFill>
                <a:latin typeface="Helvetica Neue"/>
                <a:ea typeface="Helvetica Neue"/>
                <a:cs typeface="Helvetica Neue"/>
                <a:sym typeface="Helvetica Neue"/>
              </a:rPr>
              <a:t>)</a:t>
            </a:r>
          </a:p>
          <a:p>
            <a:pPr indent="0" lvl="0" marL="0" marR="0" rtl="0" algn="l">
              <a:lnSpc>
                <a:spcPct val="100000"/>
              </a:lnSpc>
              <a:spcBef>
                <a:spcPts val="0"/>
              </a:spcBef>
              <a:spcAft>
                <a:spcPts val="0"/>
              </a:spcAft>
              <a:buClr>
                <a:srgbClr val="000000"/>
              </a:buClr>
              <a:buFont typeface="Helvetica Neue"/>
              <a:buNone/>
            </a:pPr>
            <a:r>
              <a:t/>
            </a:r>
            <a:endParaRPr b="0" i="0" sz="2400" u="none" cap="none" strike="noStrike">
              <a:solidFill>
                <a:srgbClr val="000000"/>
              </a:solidFill>
              <a:latin typeface="Helvetica Neue"/>
              <a:ea typeface="Helvetica Neue"/>
              <a:cs typeface="Helvetica Neue"/>
              <a:sym typeface="Helvetica Neue"/>
            </a:endParaRPr>
          </a:p>
        </p:txBody>
      </p:sp>
      <p:pic>
        <p:nvPicPr>
          <p:cNvPr id="437" name="Shape 437"/>
          <p:cNvPicPr preferRelativeResize="0"/>
          <p:nvPr/>
        </p:nvPicPr>
        <p:blipFill>
          <a:blip r:embed="rId3">
            <a:alphaModFix/>
          </a:blip>
          <a:stretch>
            <a:fillRect/>
          </a:stretch>
        </p:blipFill>
        <p:spPr>
          <a:xfrm>
            <a:off x="7189999" y="1148070"/>
            <a:ext cx="1864884" cy="34189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8188" y="133945"/>
            <a:ext cx="9160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Execute RNN</a:t>
            </a:r>
          </a:p>
        </p:txBody>
      </p:sp>
      <p:sp>
        <p:nvSpPr>
          <p:cNvPr id="443" name="Shape 443"/>
          <p:cNvSpPr/>
          <p:nvPr/>
        </p:nvSpPr>
        <p:spPr>
          <a:xfrm>
            <a:off x="374300" y="1363850"/>
            <a:ext cx="6815700" cy="3144900"/>
          </a:xfrm>
          <a:prstGeom prst="rect">
            <a:avLst/>
          </a:prstGeom>
          <a:noFill/>
          <a:ln>
            <a:noFill/>
          </a:ln>
        </p:spPr>
        <p:txBody>
          <a:bodyPr anchorCtr="0" anchor="ctr" bIns="26775" lIns="26775" rIns="26775" wrap="square" tIns="26775">
            <a:noAutofit/>
          </a:bodyPr>
          <a:lstStyle/>
          <a:p>
            <a:pPr indent="0" lvl="0" marL="0" marR="0" rtl="0" algn="l">
              <a:lnSpc>
                <a:spcPct val="100000"/>
              </a:lnSpc>
              <a:spcBef>
                <a:spcPts val="0"/>
              </a:spcBef>
              <a:spcAft>
                <a:spcPts val="0"/>
              </a:spcAft>
              <a:buClr>
                <a:srgbClr val="000000"/>
              </a:buClr>
              <a:buFont typeface="Helvetica Neue"/>
              <a:buNone/>
            </a:pPr>
            <a:r>
              <a:rPr b="0" i="0" lang="en" sz="2000" u="none" cap="none" strike="noStrike">
                <a:solidFill>
                  <a:srgbClr val="000000"/>
                </a:solidFill>
                <a:latin typeface="Consolas"/>
                <a:ea typeface="Consolas"/>
                <a:cs typeface="Consolas"/>
                <a:sym typeface="Consolas"/>
              </a:rPr>
              <a:t># RNN model</a:t>
            </a:r>
          </a:p>
          <a:p>
            <a:pPr indent="0" lvl="0" marL="0" marR="0" rtl="0" algn="l">
              <a:lnSpc>
                <a:spcPct val="100000"/>
              </a:lnSpc>
              <a:spcBef>
                <a:spcPts val="0"/>
              </a:spcBef>
              <a:spcAft>
                <a:spcPts val="0"/>
              </a:spcAft>
              <a:buClr>
                <a:srgbClr val="000000"/>
              </a:buClr>
              <a:buFont typeface="Helvetica Neue"/>
              <a:buNone/>
            </a:pPr>
            <a:r>
              <a:rPr b="0" i="0" lang="en" sz="2000" u="none" cap="none" strike="noStrike">
                <a:solidFill>
                  <a:srgbClr val="000000"/>
                </a:solidFill>
                <a:latin typeface="Consolas"/>
                <a:ea typeface="Consolas"/>
                <a:cs typeface="Consolas"/>
                <a:sym typeface="Consolas"/>
              </a:rPr>
              <a:t>rnn_cell = rnn_cell.BasicRNNCell(</a:t>
            </a:r>
            <a:r>
              <a:rPr b="1" i="0" lang="en" sz="2000" u="none" cap="none" strike="noStrike">
                <a:solidFill>
                  <a:srgbClr val="000000"/>
                </a:solidFill>
                <a:latin typeface="Consolas"/>
                <a:ea typeface="Consolas"/>
                <a:cs typeface="Consolas"/>
                <a:sym typeface="Consolas"/>
              </a:rPr>
              <a:t>rnn_size</a:t>
            </a:r>
            <a:r>
              <a:rPr b="0" i="0" lang="en" sz="2000" u="none" cap="none" strike="noStrike">
                <a:solidFill>
                  <a:srgbClr val="000000"/>
                </a:solidFill>
                <a:latin typeface="Consolas"/>
                <a:ea typeface="Consolas"/>
                <a:cs typeface="Consolas"/>
                <a:sym typeface="Consolas"/>
              </a:rPr>
              <a:t>)</a:t>
            </a:r>
          </a:p>
          <a:p>
            <a:pPr indent="0" lvl="0" marL="0" marR="0" rtl="0" algn="l">
              <a:lnSpc>
                <a:spcPct val="100000"/>
              </a:lnSpc>
              <a:spcBef>
                <a:spcPts val="0"/>
              </a:spcBef>
              <a:spcAft>
                <a:spcPts val="0"/>
              </a:spcAft>
              <a:buClr>
                <a:srgbClr val="000000"/>
              </a:buClr>
              <a:buFont typeface="Helvetica Neue"/>
              <a:buNone/>
            </a:pPr>
            <a:r>
              <a:t/>
            </a:r>
            <a:endParaRPr sz="2000">
              <a:latin typeface="Consolas"/>
              <a:ea typeface="Consolas"/>
              <a:cs typeface="Consolas"/>
              <a:sym typeface="Consolas"/>
            </a:endParaRPr>
          </a:p>
          <a:p>
            <a:pPr indent="0" lvl="0" marL="0" marR="0" rtl="0" algn="l">
              <a:lnSpc>
                <a:spcPct val="100000"/>
              </a:lnSpc>
              <a:spcBef>
                <a:spcPts val="0"/>
              </a:spcBef>
              <a:spcAft>
                <a:spcPts val="0"/>
              </a:spcAft>
              <a:buClr>
                <a:srgbClr val="000000"/>
              </a:buClr>
              <a:buFont typeface="Helvetica Neue"/>
              <a:buNone/>
            </a:pPr>
            <a:r>
              <a:t/>
            </a:r>
            <a:endParaRPr sz="2000">
              <a:latin typeface="Consolas"/>
              <a:ea typeface="Consolas"/>
              <a:cs typeface="Consolas"/>
              <a:sym typeface="Consolas"/>
            </a:endParaRPr>
          </a:p>
          <a:p>
            <a:pPr indent="-69850" lvl="0" marL="0" rtl="0">
              <a:lnSpc>
                <a:spcPct val="115000"/>
              </a:lnSpc>
              <a:spcBef>
                <a:spcPts val="0"/>
              </a:spcBef>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outputs, _states = tf.nn.dynamic_rnn(</a:t>
            </a:r>
          </a:p>
          <a:p>
            <a:pPr indent="-69850" lvl="0" marL="0" rtl="0">
              <a:lnSpc>
                <a:spcPct val="115000"/>
              </a:lnSpc>
              <a:spcBef>
                <a:spcPts val="0"/>
              </a:spcBef>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    					</a:t>
            </a:r>
            <a:r>
              <a:rPr lang="en" sz="2000">
                <a:solidFill>
                  <a:schemeClr val="dk1"/>
                </a:solidFill>
                <a:latin typeface="Consolas"/>
                <a:ea typeface="Consolas"/>
                <a:cs typeface="Consolas"/>
                <a:sym typeface="Consolas"/>
              </a:rPr>
              <a:t>rnn_cell</a:t>
            </a:r>
            <a:r>
              <a:rPr lang="en" sz="2000">
                <a:solidFill>
                  <a:schemeClr val="dk1"/>
                </a:solidFill>
                <a:highlight>
                  <a:srgbClr val="FFFFFF"/>
                </a:highlight>
                <a:latin typeface="Consolas"/>
                <a:ea typeface="Consolas"/>
                <a:cs typeface="Consolas"/>
                <a:sym typeface="Consolas"/>
              </a:rPr>
              <a:t>, </a:t>
            </a:r>
          </a:p>
          <a:p>
            <a:pPr indent="-69850" lvl="0" marL="2743200" rtl="0">
              <a:lnSpc>
                <a:spcPct val="115000"/>
              </a:lnSpc>
              <a:spcBef>
                <a:spcPts val="0"/>
              </a:spcBef>
              <a:buClr>
                <a:schemeClr val="dk1"/>
              </a:buClr>
              <a:buSzPts val="1100"/>
              <a:buFont typeface="Arial"/>
              <a:buNone/>
            </a:pPr>
            <a:r>
              <a:rPr b="1" lang="en" sz="2000">
                <a:solidFill>
                  <a:schemeClr val="dk1"/>
                </a:solidFill>
                <a:highlight>
                  <a:srgbClr val="FFFFFF"/>
                </a:highlight>
                <a:latin typeface="Consolas"/>
                <a:ea typeface="Consolas"/>
                <a:cs typeface="Consolas"/>
                <a:sym typeface="Consolas"/>
              </a:rPr>
              <a:t>X</a:t>
            </a:r>
            <a:r>
              <a:rPr lang="en" sz="2000">
                <a:solidFill>
                  <a:schemeClr val="dk1"/>
                </a:solidFill>
                <a:highlight>
                  <a:srgbClr val="FFFFFF"/>
                </a:highlight>
                <a:latin typeface="Consolas"/>
                <a:ea typeface="Consolas"/>
                <a:cs typeface="Consolas"/>
                <a:sym typeface="Consolas"/>
              </a:rPr>
              <a:t>,</a:t>
            </a:r>
          </a:p>
          <a:p>
            <a:pPr indent="-69850" lvl="0" marL="0" rtl="0">
              <a:lnSpc>
                <a:spcPct val="115000"/>
              </a:lnSpc>
              <a:spcBef>
                <a:spcPts val="0"/>
              </a:spcBef>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 						</a:t>
            </a:r>
            <a:r>
              <a:rPr lang="en" sz="2000">
                <a:solidFill>
                  <a:srgbClr val="660099"/>
                </a:solidFill>
                <a:highlight>
                  <a:srgbClr val="FFFFFF"/>
                </a:highlight>
                <a:latin typeface="Consolas"/>
                <a:ea typeface="Consolas"/>
                <a:cs typeface="Consolas"/>
                <a:sym typeface="Consolas"/>
              </a:rPr>
              <a:t>initial_state</a:t>
            </a:r>
            <a:r>
              <a:rPr lang="en" sz="2000">
                <a:solidFill>
                  <a:schemeClr val="dk1"/>
                </a:solidFill>
                <a:highlight>
                  <a:srgbClr val="FFFFFF"/>
                </a:highlight>
                <a:latin typeface="Consolas"/>
                <a:ea typeface="Consolas"/>
                <a:cs typeface="Consolas"/>
                <a:sym typeface="Consolas"/>
              </a:rPr>
              <a:t>=initial_state,     </a:t>
            </a:r>
          </a:p>
          <a:p>
            <a:pPr indent="-69850" lvl="0" marL="0" rtl="0">
              <a:lnSpc>
                <a:spcPct val="115000"/>
              </a:lnSpc>
              <a:spcBef>
                <a:spcPts val="0"/>
              </a:spcBef>
              <a:buClr>
                <a:schemeClr val="dk1"/>
              </a:buClr>
              <a:buSzPts val="1100"/>
              <a:buFont typeface="Arial"/>
              <a:buNone/>
            </a:pPr>
            <a:r>
              <a:rPr lang="en" sz="2000">
                <a:solidFill>
                  <a:srgbClr val="660099"/>
                </a:solidFill>
                <a:highlight>
                  <a:srgbClr val="FFFFFF"/>
                </a:highlight>
                <a:latin typeface="Consolas"/>
                <a:ea typeface="Consolas"/>
                <a:cs typeface="Consolas"/>
                <a:sym typeface="Consolas"/>
              </a:rPr>
              <a:t>    					dtype</a:t>
            </a:r>
            <a:r>
              <a:rPr lang="en" sz="2000">
                <a:solidFill>
                  <a:schemeClr val="dk1"/>
                </a:solidFill>
                <a:highlight>
                  <a:srgbClr val="FFFFFF"/>
                </a:highlight>
                <a:latin typeface="Consolas"/>
                <a:ea typeface="Consolas"/>
                <a:cs typeface="Consolas"/>
                <a:sym typeface="Consolas"/>
              </a:rPr>
              <a:t>=tf.float32)</a:t>
            </a:r>
          </a:p>
          <a:p>
            <a:pPr indent="0" lvl="0" marL="0" marR="0" rtl="0" algn="l">
              <a:lnSpc>
                <a:spcPct val="100000"/>
              </a:lnSpc>
              <a:spcBef>
                <a:spcPts val="0"/>
              </a:spcBef>
              <a:spcAft>
                <a:spcPts val="0"/>
              </a:spcAft>
              <a:buClr>
                <a:srgbClr val="000000"/>
              </a:buClr>
              <a:buFont typeface="Helvetica Neue"/>
              <a:buNone/>
            </a:pPr>
            <a:r>
              <a:t/>
            </a:r>
            <a:endParaRPr sz="20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b="0" i="0" sz="2000" u="none" cap="none" strike="noStrike">
              <a:solidFill>
                <a:srgbClr val="000000"/>
              </a:solidFill>
              <a:latin typeface="Helvetica Neue"/>
              <a:ea typeface="Helvetica Neue"/>
              <a:cs typeface="Helvetica Neue"/>
              <a:sym typeface="Helvetica Neue"/>
            </a:endParaRPr>
          </a:p>
        </p:txBody>
      </p:sp>
      <p:pic>
        <p:nvPicPr>
          <p:cNvPr id="444" name="Shape 444"/>
          <p:cNvPicPr preferRelativeResize="0"/>
          <p:nvPr/>
        </p:nvPicPr>
        <p:blipFill>
          <a:blip r:embed="rId3">
            <a:alphaModFix/>
          </a:blip>
          <a:stretch>
            <a:fillRect/>
          </a:stretch>
        </p:blipFill>
        <p:spPr>
          <a:xfrm>
            <a:off x="7189999" y="1148070"/>
            <a:ext cx="1864884" cy="3418955"/>
          </a:xfrm>
          <a:prstGeom prst="rect">
            <a:avLst/>
          </a:prstGeom>
          <a:noFill/>
          <a:ln>
            <a:noFill/>
          </a:ln>
        </p:spPr>
      </p:pic>
      <p:pic>
        <p:nvPicPr>
          <p:cNvPr id="445" name="Shape 445"/>
          <p:cNvPicPr preferRelativeResize="0"/>
          <p:nvPr/>
        </p:nvPicPr>
        <p:blipFill>
          <a:blip r:embed="rId4">
            <a:alphaModFix/>
          </a:blip>
          <a:stretch>
            <a:fillRect/>
          </a:stretch>
        </p:blipFill>
        <p:spPr>
          <a:xfrm>
            <a:off x="2709150" y="3058412"/>
            <a:ext cx="357425" cy="354838"/>
          </a:xfrm>
          <a:prstGeom prst="rect">
            <a:avLst/>
          </a:prstGeom>
          <a:noFill/>
          <a:ln>
            <a:noFill/>
          </a:ln>
        </p:spPr>
      </p:pic>
      <p:pic>
        <p:nvPicPr>
          <p:cNvPr id="446" name="Shape 446"/>
          <p:cNvPicPr preferRelativeResize="0"/>
          <p:nvPr/>
        </p:nvPicPr>
        <p:blipFill>
          <a:blip r:embed="rId5">
            <a:alphaModFix/>
          </a:blip>
          <a:stretch>
            <a:fillRect/>
          </a:stretch>
        </p:blipFill>
        <p:spPr>
          <a:xfrm>
            <a:off x="6003300" y="1114950"/>
            <a:ext cx="357425" cy="354900"/>
          </a:xfrm>
          <a:prstGeom prst="rect">
            <a:avLst/>
          </a:prstGeom>
          <a:noFill/>
          <a:ln>
            <a:noFill/>
          </a:ln>
        </p:spPr>
      </p:pic>
      <p:sp>
        <p:nvSpPr>
          <p:cNvPr id="447" name="Shape 447"/>
          <p:cNvSpPr txBox="1"/>
          <p:nvPr/>
        </p:nvSpPr>
        <p:spPr>
          <a:xfrm rot="1232359">
            <a:off x="5928786" y="553290"/>
            <a:ext cx="1684480" cy="721769"/>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a:solidFill>
                  <a:schemeClr val="dk1"/>
                </a:solidFill>
                <a:latin typeface="Consolas"/>
                <a:ea typeface="Consolas"/>
                <a:cs typeface="Consolas"/>
                <a:sym typeface="Consolas"/>
              </a:rPr>
              <a:t>hidden_rnn_size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a:spcBef>
                <a:spcPts val="0"/>
              </a:spcBef>
              <a:buNone/>
            </a:pPr>
            <a:r>
              <a:rPr lang="en"/>
              <a:t>RNN parameters</a:t>
            </a:r>
          </a:p>
        </p:txBody>
      </p:sp>
      <p:sp>
        <p:nvSpPr>
          <p:cNvPr id="453" name="Shape 453"/>
          <p:cNvSpPr txBox="1"/>
          <p:nvPr/>
        </p:nvSpPr>
        <p:spPr>
          <a:xfrm>
            <a:off x="77725" y="1676400"/>
            <a:ext cx="9066300" cy="3000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hidden_size = </a:t>
            </a:r>
            <a:r>
              <a:rPr lang="en" sz="1800">
                <a:solidFill>
                  <a:srgbClr val="0000FF"/>
                </a:solidFill>
                <a:highlight>
                  <a:srgbClr val="FFFFFF"/>
                </a:highlight>
                <a:latin typeface="Consolas"/>
                <a:ea typeface="Consolas"/>
                <a:cs typeface="Consolas"/>
                <a:sym typeface="Consolas"/>
              </a:rPr>
              <a:t>5 </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output from the LSTM</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input_dim = </a:t>
            </a:r>
            <a:r>
              <a:rPr lang="en" sz="1800">
                <a:solidFill>
                  <a:srgbClr val="0000FF"/>
                </a:solidFill>
                <a:highlight>
                  <a:srgbClr val="FFFFFF"/>
                </a:highlight>
                <a:latin typeface="Consolas"/>
                <a:ea typeface="Consolas"/>
                <a:cs typeface="Consolas"/>
                <a:sym typeface="Consolas"/>
              </a:rPr>
              <a:t>5</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one-hot size</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batch_size = </a:t>
            </a:r>
            <a:r>
              <a:rPr lang="en" sz="1800">
                <a:solidFill>
                  <a:srgbClr val="0000FF"/>
                </a:solidFill>
                <a:highlight>
                  <a:srgbClr val="FFFFFF"/>
                </a:highlight>
                <a:latin typeface="Consolas"/>
                <a:ea typeface="Consolas"/>
                <a:cs typeface="Consolas"/>
                <a:sym typeface="Consolas"/>
              </a:rPr>
              <a:t>1 </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one sentence</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sequence_length = </a:t>
            </a:r>
            <a:r>
              <a:rPr lang="en" sz="1800">
                <a:solidFill>
                  <a:srgbClr val="0000FF"/>
                </a:solidFill>
                <a:highlight>
                  <a:srgbClr val="FFFFFF"/>
                </a:highlight>
                <a:latin typeface="Consolas"/>
                <a:ea typeface="Consolas"/>
                <a:cs typeface="Consolas"/>
                <a:sym typeface="Consolas"/>
              </a:rPr>
              <a:t>6</a:t>
            </a:r>
            <a:r>
              <a:rPr i="1" lang="en" sz="1800">
                <a:solidFill>
                  <a:srgbClr val="0000FF"/>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|ihello| == 6</a:t>
            </a:r>
          </a:p>
        </p:txBody>
      </p:sp>
      <p:pic>
        <p:nvPicPr>
          <p:cNvPr id="454" name="Shape 454"/>
          <p:cNvPicPr preferRelativeResize="0"/>
          <p:nvPr/>
        </p:nvPicPr>
        <p:blipFill>
          <a:blip r:embed="rId3">
            <a:alphaModFix/>
          </a:blip>
          <a:stretch>
            <a:fillRect/>
          </a:stretch>
        </p:blipFill>
        <p:spPr>
          <a:xfrm>
            <a:off x="7189999" y="1148070"/>
            <a:ext cx="1864884" cy="3418955"/>
          </a:xfrm>
          <a:prstGeom prst="rect">
            <a:avLst/>
          </a:prstGeom>
          <a:noFill/>
          <a:ln>
            <a:noFill/>
          </a:ln>
        </p:spPr>
      </p:pic>
      <p:sp>
        <p:nvSpPr>
          <p:cNvPr id="455" name="Shape 455"/>
          <p:cNvSpPr txBox="1"/>
          <p:nvPr/>
        </p:nvSpPr>
        <p:spPr>
          <a:xfrm>
            <a:off x="3302225" y="4676400"/>
            <a:ext cx="6199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4"/>
              </a:rPr>
              <a:t>https://github.com/hunkim/DeepLearningZeroToAll/blob/master/lab-12-1-hello-rnn.py</a:t>
            </a:r>
            <a:r>
              <a:rPr lang="en" sz="1200">
                <a:solidFill>
                  <a:srgbClr val="808080"/>
                </a:solidFill>
              </a:rPr>
              <a:t>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a:spcBef>
                <a:spcPts val="0"/>
              </a:spcBef>
              <a:buNone/>
            </a:pPr>
            <a:r>
              <a:rPr lang="en"/>
              <a:t>Data creation</a:t>
            </a:r>
          </a:p>
        </p:txBody>
      </p:sp>
      <p:sp>
        <p:nvSpPr>
          <p:cNvPr id="461" name="Shape 461"/>
          <p:cNvSpPr txBox="1"/>
          <p:nvPr/>
        </p:nvSpPr>
        <p:spPr>
          <a:xfrm>
            <a:off x="152400" y="1084350"/>
            <a:ext cx="9008400" cy="37209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idx2char = [</a:t>
            </a:r>
            <a:r>
              <a:rPr b="1" lang="en" sz="1600">
                <a:solidFill>
                  <a:srgbClr val="008080"/>
                </a:solidFill>
                <a:highlight>
                  <a:srgbClr val="FFFFFF"/>
                </a:highlight>
                <a:latin typeface="Consolas"/>
                <a:ea typeface="Consolas"/>
                <a:cs typeface="Consolas"/>
                <a:sym typeface="Consolas"/>
              </a:rPr>
              <a:t>'h'</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'i'</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'e'</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'l'</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'o'</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h=0, i=1, e=2, l=3, o=4</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x_data =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2</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hihell</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x_one_hot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i 1</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e 2</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t/>
            </a:r>
            <a:endParaRPr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y_data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2</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3</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4</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ihello</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X = tf.placeholder(tf.float32, </a:t>
            </a:r>
          </a:p>
          <a:p>
            <a:pPr indent="457200" lvl="0" marL="457200" rtl="0">
              <a:lnSpc>
                <a:spcPct val="115000"/>
              </a:lnSpc>
              <a:spcBef>
                <a:spcPts val="0"/>
              </a:spcBef>
              <a:buNone/>
            </a:pPr>
            <a:r>
              <a:rPr lang="en" sz="1600">
                <a:solidFill>
                  <a:schemeClr val="dk1"/>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sequence_length, input_dim]) </a:t>
            </a:r>
            <a:r>
              <a:rPr i="1" lang="en" sz="1600">
                <a:solidFill>
                  <a:srgbClr val="808080"/>
                </a:solidFill>
                <a:highlight>
                  <a:srgbClr val="FFFFFF"/>
                </a:highlight>
                <a:latin typeface="Consolas"/>
                <a:ea typeface="Consolas"/>
                <a:cs typeface="Consolas"/>
                <a:sym typeface="Consolas"/>
              </a:rPr>
              <a:t># X one-hot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Y = tf.placeholder(tf.int32, [</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sequence_length])  </a:t>
            </a:r>
            <a:r>
              <a:rPr i="1" lang="en" sz="1600">
                <a:solidFill>
                  <a:srgbClr val="808080"/>
                </a:solidFill>
                <a:highlight>
                  <a:srgbClr val="FFFFFF"/>
                </a:highlight>
                <a:latin typeface="Consolas"/>
                <a:ea typeface="Consolas"/>
                <a:cs typeface="Consolas"/>
                <a:sym typeface="Consolas"/>
              </a:rPr>
              <a:t># Y label</a:t>
            </a:r>
          </a:p>
        </p:txBody>
      </p:sp>
      <p:sp>
        <p:nvSpPr>
          <p:cNvPr id="462" name="Shape 462"/>
          <p:cNvSpPr txBox="1"/>
          <p:nvPr/>
        </p:nvSpPr>
        <p:spPr>
          <a:xfrm>
            <a:off x="3302225" y="4676400"/>
            <a:ext cx="6199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Shape 467"/>
          <p:cNvSpPr txBox="1"/>
          <p:nvPr>
            <p:ph type="title"/>
          </p:nvPr>
        </p:nvSpPr>
        <p:spPr>
          <a:xfrm>
            <a:off x="144205" y="133950"/>
            <a:ext cx="5185200" cy="1285800"/>
          </a:xfrm>
          <a:prstGeom prst="rect">
            <a:avLst/>
          </a:prstGeom>
        </p:spPr>
        <p:txBody>
          <a:bodyPr anchorCtr="0" anchor="ctr" bIns="34275" lIns="34275" rIns="34275" wrap="square" tIns="34275">
            <a:noAutofit/>
          </a:bodyPr>
          <a:lstStyle/>
          <a:p>
            <a:pPr indent="0" lvl="0" marL="0">
              <a:spcBef>
                <a:spcPts val="0"/>
              </a:spcBef>
              <a:buNone/>
            </a:pPr>
            <a:r>
              <a:rPr lang="en"/>
              <a:t>Feed to RNN</a:t>
            </a:r>
          </a:p>
        </p:txBody>
      </p:sp>
      <p:sp>
        <p:nvSpPr>
          <p:cNvPr id="468" name="Shape 468"/>
          <p:cNvSpPr txBox="1"/>
          <p:nvPr/>
        </p:nvSpPr>
        <p:spPr>
          <a:xfrm>
            <a:off x="152400" y="1300200"/>
            <a:ext cx="9004500" cy="34593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b="1" lang="en" sz="1800">
                <a:solidFill>
                  <a:srgbClr val="783F04"/>
                </a:solidFill>
                <a:highlight>
                  <a:srgbClr val="FFFFFF"/>
                </a:highlight>
                <a:latin typeface="Consolas"/>
                <a:ea typeface="Consolas"/>
                <a:cs typeface="Consolas"/>
                <a:sym typeface="Consolas"/>
              </a:rPr>
              <a:t>X</a:t>
            </a:r>
            <a:r>
              <a:rPr lang="en" sz="1800">
                <a:solidFill>
                  <a:schemeClr val="dk1"/>
                </a:solidFill>
                <a:highlight>
                  <a:srgbClr val="FFFFFF"/>
                </a:highlight>
                <a:latin typeface="Consolas"/>
                <a:ea typeface="Consolas"/>
                <a:cs typeface="Consolas"/>
                <a:sym typeface="Consolas"/>
              </a:rPr>
              <a:t> = tf.placeholder(</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tf.float32,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sequence_length, hidden_size])  </a:t>
            </a:r>
            <a:r>
              <a:rPr i="1" lang="en" sz="1800">
                <a:solidFill>
                  <a:srgbClr val="808080"/>
                </a:solidFill>
                <a:highlight>
                  <a:srgbClr val="FFFFFF"/>
                </a:highlight>
                <a:latin typeface="Consolas"/>
                <a:ea typeface="Consolas"/>
                <a:cs typeface="Consolas"/>
                <a:sym typeface="Consolas"/>
              </a:rPr>
              <a:t># X one-hot</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Y = tf.placeholder(tf.int32,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sequence_length])  </a:t>
            </a:r>
            <a:r>
              <a:rPr i="1" lang="en" sz="1800">
                <a:solidFill>
                  <a:srgbClr val="808080"/>
                </a:solidFill>
                <a:highlight>
                  <a:srgbClr val="FFFFFF"/>
                </a:highlight>
                <a:latin typeface="Consolas"/>
                <a:ea typeface="Consolas"/>
                <a:cs typeface="Consolas"/>
                <a:sym typeface="Consolas"/>
              </a:rPr>
              <a:t># Y label</a:t>
            </a:r>
          </a:p>
          <a:p>
            <a:pPr indent="0" lvl="0" marL="0" rtl="0">
              <a:lnSpc>
                <a:spcPct val="115000"/>
              </a:lnSpc>
              <a:spcBef>
                <a:spcPts val="0"/>
              </a:spcBef>
              <a:buNone/>
            </a:pPr>
            <a:r>
              <a:t/>
            </a:r>
            <a:endParaRPr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cell = tf.contrib.rnn.BasicLSTMCell(</a:t>
            </a:r>
            <a:r>
              <a:rPr lang="en" sz="1800">
                <a:solidFill>
                  <a:srgbClr val="660099"/>
                </a:solidFill>
                <a:highlight>
                  <a:srgbClr val="FFFFFF"/>
                </a:highlight>
                <a:latin typeface="Consolas"/>
                <a:ea typeface="Consolas"/>
                <a:cs typeface="Consolas"/>
                <a:sym typeface="Consolas"/>
              </a:rPr>
              <a:t>num_units</a:t>
            </a:r>
            <a:r>
              <a:rPr lang="en" sz="1800">
                <a:solidFill>
                  <a:schemeClr val="dk1"/>
                </a:solidFill>
                <a:highlight>
                  <a:srgbClr val="FFFFFF"/>
                </a:highlight>
                <a:latin typeface="Consolas"/>
                <a:ea typeface="Consolas"/>
                <a:cs typeface="Consolas"/>
                <a:sym typeface="Consolas"/>
              </a:rPr>
              <a:t>=hidden_size, </a:t>
            </a:r>
            <a:r>
              <a:rPr lang="en" sz="1800">
                <a:solidFill>
                  <a:srgbClr val="660099"/>
                </a:solidFill>
                <a:highlight>
                  <a:srgbClr val="FFFFFF"/>
                </a:highlight>
                <a:latin typeface="Consolas"/>
                <a:ea typeface="Consolas"/>
                <a:cs typeface="Consolas"/>
                <a:sym typeface="Consolas"/>
              </a:rPr>
              <a:t>state_is_tuple</a:t>
            </a:r>
            <a:r>
              <a:rPr lang="en" sz="1800">
                <a:solidFill>
                  <a:schemeClr val="dk1"/>
                </a:solidFill>
                <a:highlight>
                  <a:srgbClr val="FFFFFF"/>
                </a:highlight>
                <a:latin typeface="Consolas"/>
                <a:ea typeface="Consolas"/>
                <a:cs typeface="Consolas"/>
                <a:sym typeface="Consolas"/>
              </a:rPr>
              <a:t>=</a:t>
            </a:r>
            <a:r>
              <a:rPr b="1" lang="en" sz="1800">
                <a:solidFill>
                  <a:srgbClr val="000080"/>
                </a:solidFill>
                <a:highlight>
                  <a:srgbClr val="FFFFFF"/>
                </a:highlight>
                <a:latin typeface="Consolas"/>
                <a:ea typeface="Consolas"/>
                <a:cs typeface="Consolas"/>
                <a:sym typeface="Consolas"/>
              </a:rPr>
              <a:t>True</a:t>
            </a:r>
            <a:r>
              <a:rPr lang="en" sz="1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initial_state = cell.zero_state(batch_size, tf.float32)</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outputs, _states = tf.nn.dynamic_rnn(</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cell, </a:t>
            </a:r>
            <a:r>
              <a:rPr b="1" lang="en" sz="1800">
                <a:solidFill>
                  <a:srgbClr val="783F04"/>
                </a:solidFill>
                <a:highlight>
                  <a:srgbClr val="FFFFFF"/>
                </a:highlight>
                <a:latin typeface="Consolas"/>
                <a:ea typeface="Consolas"/>
                <a:cs typeface="Consolas"/>
                <a:sym typeface="Consolas"/>
              </a:rPr>
              <a:t>X</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initial_state</a:t>
            </a:r>
            <a:r>
              <a:rPr lang="en" sz="1800">
                <a:solidFill>
                  <a:schemeClr val="dk1"/>
                </a:solidFill>
                <a:highlight>
                  <a:srgbClr val="FFFFFF"/>
                </a:highlight>
                <a:latin typeface="Consolas"/>
                <a:ea typeface="Consolas"/>
                <a:cs typeface="Consolas"/>
                <a:sym typeface="Consolas"/>
              </a:rPr>
              <a:t>=initial_state, </a:t>
            </a:r>
            <a:r>
              <a:rPr lang="en" sz="1800">
                <a:solidFill>
                  <a:srgbClr val="660099"/>
                </a:solidFill>
                <a:highlight>
                  <a:srgbClr val="FFFFFF"/>
                </a:highlight>
                <a:latin typeface="Consolas"/>
                <a:ea typeface="Consolas"/>
                <a:cs typeface="Consolas"/>
                <a:sym typeface="Consolas"/>
              </a:rPr>
              <a:t>dtype</a:t>
            </a:r>
            <a:r>
              <a:rPr lang="en" sz="1800">
                <a:solidFill>
                  <a:schemeClr val="dk1"/>
                </a:solidFill>
                <a:highlight>
                  <a:srgbClr val="FFFFFF"/>
                </a:highlight>
                <a:latin typeface="Consolas"/>
                <a:ea typeface="Consolas"/>
                <a:cs typeface="Consolas"/>
                <a:sym typeface="Consolas"/>
              </a:rPr>
              <a:t>=tf.float32)</a:t>
            </a:r>
          </a:p>
        </p:txBody>
      </p:sp>
      <p:sp>
        <p:nvSpPr>
          <p:cNvPr id="469" name="Shape 469"/>
          <p:cNvSpPr txBox="1"/>
          <p:nvPr/>
        </p:nvSpPr>
        <p:spPr>
          <a:xfrm>
            <a:off x="3302225" y="4676400"/>
            <a:ext cx="6199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
        <p:nvSpPr>
          <p:cNvPr id="470" name="Shape 470"/>
          <p:cNvSpPr txBox="1"/>
          <p:nvPr/>
        </p:nvSpPr>
        <p:spPr>
          <a:xfrm>
            <a:off x="5398600" y="76200"/>
            <a:ext cx="3690900" cy="18114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x_one_hot =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i 1</a:t>
            </a:r>
          </a:p>
          <a:p>
            <a:pPr indent="0" lvl="0" mar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e 2</a:t>
            </a:r>
          </a:p>
          <a:p>
            <a:pPr indent="0" lvl="0" mar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t/>
            </a:r>
            <a:endParaRPr sz="12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y_data = [[</a:t>
            </a:r>
            <a:r>
              <a:rPr lang="en" sz="1200">
                <a:solidFill>
                  <a:srgbClr val="0000FF"/>
                </a:solidFill>
                <a:highlight>
                  <a:srgbClr val="FFFFFF"/>
                </a:highlight>
                <a:latin typeface="Consolas"/>
                <a:ea typeface="Consolas"/>
                <a:cs typeface="Consolas"/>
                <a:sym typeface="Consolas"/>
              </a:rPr>
              <a:t>1</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0</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2</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3</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3</a:t>
            </a:r>
            <a:r>
              <a:rPr lang="en" sz="1200">
                <a:solidFill>
                  <a:schemeClr val="dk1"/>
                </a:solidFill>
                <a:highlight>
                  <a:srgbClr val="FFFFFF"/>
                </a:highlight>
                <a:latin typeface="Consolas"/>
                <a:ea typeface="Consolas"/>
                <a:cs typeface="Consolas"/>
                <a:sym typeface="Consolas"/>
              </a:rPr>
              <a:t>, </a:t>
            </a:r>
            <a:r>
              <a:rPr lang="en" sz="1200">
                <a:solidFill>
                  <a:srgbClr val="0000FF"/>
                </a:solidFill>
                <a:highlight>
                  <a:srgbClr val="FFFFFF"/>
                </a:highlight>
                <a:latin typeface="Consolas"/>
                <a:ea typeface="Consolas"/>
                <a:cs typeface="Consolas"/>
                <a:sym typeface="Consolas"/>
              </a:rPr>
              <a:t>4</a:t>
            </a:r>
            <a:r>
              <a:rPr lang="en" sz="1200">
                <a:solidFill>
                  <a:schemeClr val="dk1"/>
                </a:solidFill>
                <a:highlight>
                  <a:srgbClr val="FFFFFF"/>
                </a:highlight>
                <a:latin typeface="Consolas"/>
                <a:ea typeface="Consolas"/>
                <a:cs typeface="Consolas"/>
                <a:sym typeface="Consolas"/>
              </a:rPr>
              <a:t>]]    </a:t>
            </a:r>
            <a:r>
              <a:rPr i="1" lang="en" sz="1200">
                <a:solidFill>
                  <a:srgbClr val="808080"/>
                </a:solidFill>
                <a:highlight>
                  <a:srgbClr val="FFFFFF"/>
                </a:highlight>
                <a:latin typeface="Consolas"/>
                <a:ea typeface="Consolas"/>
                <a:cs typeface="Consolas"/>
                <a:sym typeface="Consolas"/>
              </a:rPr>
              <a:t># ihello</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Shape 475"/>
          <p:cNvSpPr txBox="1"/>
          <p:nvPr>
            <p:ph type="title"/>
          </p:nvPr>
        </p:nvSpPr>
        <p:spPr>
          <a:xfrm>
            <a:off x="-8188" y="-247055"/>
            <a:ext cx="9160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Cost: </a:t>
            </a:r>
            <a:r>
              <a:rPr lang="en"/>
              <a:t>s</a:t>
            </a:r>
            <a:r>
              <a:rPr b="0" i="0" lang="en" sz="3400" u="none" cap="none" strike="noStrike">
                <a:solidFill>
                  <a:srgbClr val="000000"/>
                </a:solidFill>
                <a:latin typeface="Gill Sans"/>
                <a:ea typeface="Gill Sans"/>
                <a:cs typeface="Gill Sans"/>
                <a:sym typeface="Gill Sans"/>
              </a:rPr>
              <a:t>equence</a:t>
            </a:r>
            <a:r>
              <a:rPr lang="en"/>
              <a:t>_loss</a:t>
            </a:r>
          </a:p>
        </p:txBody>
      </p:sp>
      <p:sp>
        <p:nvSpPr>
          <p:cNvPr id="476" name="Shape 476"/>
          <p:cNvSpPr txBox="1"/>
          <p:nvPr/>
        </p:nvSpPr>
        <p:spPr>
          <a:xfrm>
            <a:off x="1945600" y="4589475"/>
            <a:ext cx="7630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u="sng">
                <a:solidFill>
                  <a:schemeClr val="hlink"/>
                </a:solidFill>
                <a:hlinkClick r:id="rId3"/>
              </a:rPr>
              <a:t>https://github.com/hunkim/DeepLearningZeroToAll/blob/master/lab-12-0-rnn_basics.ipynb</a:t>
            </a:r>
            <a:r>
              <a:rPr lang="en">
                <a:solidFill>
                  <a:srgbClr val="808080"/>
                </a:solidFill>
              </a:rPr>
              <a:t> </a:t>
            </a:r>
          </a:p>
        </p:txBody>
      </p:sp>
      <p:pic>
        <p:nvPicPr>
          <p:cNvPr id="477" name="Shape 477"/>
          <p:cNvPicPr preferRelativeResize="0"/>
          <p:nvPr/>
        </p:nvPicPr>
        <p:blipFill>
          <a:blip r:embed="rId4">
            <a:alphaModFix/>
          </a:blip>
          <a:stretch>
            <a:fillRect/>
          </a:stretch>
        </p:blipFill>
        <p:spPr>
          <a:xfrm>
            <a:off x="152400" y="1191145"/>
            <a:ext cx="8839196" cy="25811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nvSpPr>
        <p:spPr>
          <a:xfrm>
            <a:off x="0" y="669900"/>
            <a:ext cx="6631800" cy="4421400"/>
          </a:xfrm>
          <a:prstGeom prst="rect">
            <a:avLst/>
          </a:prstGeom>
          <a:noFill/>
          <a:ln>
            <a:noFill/>
          </a:ln>
        </p:spPr>
        <p:txBody>
          <a:bodyPr anchorCtr="0" anchor="ctr" bIns="91425" lIns="91425" rIns="91425" wrap="square" tIns="91425">
            <a:noAutofit/>
          </a:bodyPr>
          <a:lstStyle/>
          <a:p>
            <a:pPr indent="0" lvl="0" marL="177800" marR="177800" rtl="0">
              <a:lnSpc>
                <a:spcPct val="121429"/>
              </a:lnSpc>
              <a:spcBef>
                <a:spcPts val="1400"/>
              </a:spcBef>
              <a:spcAft>
                <a:spcPts val="1400"/>
              </a:spcAft>
              <a:buNone/>
            </a:pPr>
            <a:r>
              <a:rPr i="1" lang="en" sz="1200">
                <a:solidFill>
                  <a:srgbClr val="408080"/>
                </a:solidFill>
                <a:highlight>
                  <a:srgbClr val="F7F7F7"/>
                </a:highlight>
                <a:latin typeface="Consolas"/>
                <a:ea typeface="Consolas"/>
                <a:cs typeface="Consolas"/>
                <a:sym typeface="Consolas"/>
              </a:rPr>
              <a:t># [batch_size, sequence_length]</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y_data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i="1" lang="en" sz="1200">
                <a:solidFill>
                  <a:srgbClr val="408080"/>
                </a:solidFill>
                <a:highlight>
                  <a:srgbClr val="F7F7F7"/>
                </a:highlight>
                <a:latin typeface="Consolas"/>
                <a:ea typeface="Consolas"/>
                <a:cs typeface="Consolas"/>
                <a:sym typeface="Consolas"/>
              </a:rPr>
              <a:t># [batch_size, sequence_length, emb_dim ]</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prediction1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0.3</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0.7</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0.3</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0.7</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0.3</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0.7</a:t>
            </a:r>
            <a:r>
              <a:rPr lang="en" sz="1200">
                <a:solidFill>
                  <a:srgbClr val="333333"/>
                </a:solidFill>
                <a:highlight>
                  <a:srgbClr val="F7F7F7"/>
                </a:highlight>
                <a:latin typeface="Consolas"/>
                <a:ea typeface="Consolas"/>
                <a:cs typeface="Consolas"/>
                <a:sym typeface="Consolas"/>
              </a:rPr>
              <a:t>]]], dtype</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float32)</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prediction2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0.1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0.9</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0.9</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0.9</a:t>
            </a:r>
            <a:r>
              <a:rPr lang="en" sz="1200">
                <a:solidFill>
                  <a:srgbClr val="333333"/>
                </a:solidFill>
                <a:highlight>
                  <a:srgbClr val="F7F7F7"/>
                </a:highlight>
                <a:latin typeface="Consolas"/>
                <a:ea typeface="Consolas"/>
                <a:cs typeface="Consolas"/>
                <a:sym typeface="Consolas"/>
              </a:rPr>
              <a:t>]]], dtype</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float32)</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i="1" lang="en" sz="1200">
                <a:solidFill>
                  <a:srgbClr val="408080"/>
                </a:solidFill>
                <a:highlight>
                  <a:srgbClr val="F7F7F7"/>
                </a:highlight>
                <a:latin typeface="Consolas"/>
                <a:ea typeface="Consolas"/>
                <a:cs typeface="Consolas"/>
                <a:sym typeface="Consolas"/>
              </a:rPr>
              <a:t># [batch_size * sequence_length]</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weights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constant([[</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a:t>
            </a:r>
            <a:r>
              <a:rPr lang="en" sz="1200">
                <a:solidFill>
                  <a:srgbClr val="666666"/>
                </a:solidFill>
                <a:highlight>
                  <a:srgbClr val="F7F7F7"/>
                </a:highlight>
                <a:latin typeface="Consolas"/>
                <a:ea typeface="Consolas"/>
                <a:cs typeface="Consolas"/>
                <a:sym typeface="Consolas"/>
              </a:rPr>
              <a:t>1</a:t>
            </a:r>
            <a:r>
              <a:rPr lang="en" sz="1200">
                <a:solidFill>
                  <a:srgbClr val="333333"/>
                </a:solidFill>
                <a:highlight>
                  <a:srgbClr val="F7F7F7"/>
                </a:highlight>
                <a:latin typeface="Consolas"/>
                <a:ea typeface="Consolas"/>
                <a:cs typeface="Consolas"/>
                <a:sym typeface="Consolas"/>
              </a:rPr>
              <a:t>]], dtype</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float32)</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sequence_loss1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contrib</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seq2seq</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sequence_loss(prediction1, y_data, weights)</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sequence_loss2 </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 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contrib</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seq2seq</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sequence_loss(prediction2, y_data, weights)</a:t>
            </a:r>
            <a:br>
              <a:rPr lang="en" sz="1200">
                <a:solidFill>
                  <a:srgbClr val="333333"/>
                </a:solidFill>
                <a:highlight>
                  <a:srgbClr val="F7F7F7"/>
                </a:highlight>
                <a:latin typeface="Consolas"/>
                <a:ea typeface="Consolas"/>
                <a:cs typeface="Consolas"/>
                <a:sym typeface="Consolas"/>
              </a:rPr>
            </a:b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sess</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run(tf</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global_variables_initializer())</a:t>
            </a:r>
            <a:br>
              <a:rPr lang="en" sz="1200">
                <a:solidFill>
                  <a:srgbClr val="333333"/>
                </a:solidFill>
                <a:highlight>
                  <a:srgbClr val="F7F7F7"/>
                </a:highlight>
                <a:latin typeface="Consolas"/>
                <a:ea typeface="Consolas"/>
                <a:cs typeface="Consolas"/>
                <a:sym typeface="Consolas"/>
              </a:rPr>
            </a:br>
            <a:r>
              <a:rPr lang="en" sz="1200">
                <a:solidFill>
                  <a:srgbClr val="008000"/>
                </a:solidFill>
                <a:highlight>
                  <a:srgbClr val="F7F7F7"/>
                </a:highlight>
                <a:latin typeface="Consolas"/>
                <a:ea typeface="Consolas"/>
                <a:cs typeface="Consolas"/>
                <a:sym typeface="Consolas"/>
              </a:rPr>
              <a:t>print</a:t>
            </a:r>
            <a:r>
              <a:rPr lang="en" sz="1200">
                <a:solidFill>
                  <a:srgbClr val="333333"/>
                </a:solidFill>
                <a:highlight>
                  <a:srgbClr val="F7F7F7"/>
                </a:highlight>
                <a:latin typeface="Consolas"/>
                <a:ea typeface="Consolas"/>
                <a:cs typeface="Consolas"/>
                <a:sym typeface="Consolas"/>
              </a:rPr>
              <a:t>(</a:t>
            </a:r>
            <a:r>
              <a:rPr lang="en" sz="1200">
                <a:solidFill>
                  <a:srgbClr val="BA2121"/>
                </a:solidFill>
                <a:highlight>
                  <a:srgbClr val="F7F7F7"/>
                </a:highlight>
                <a:latin typeface="Consolas"/>
                <a:ea typeface="Consolas"/>
                <a:cs typeface="Consolas"/>
                <a:sym typeface="Consolas"/>
              </a:rPr>
              <a:t>"Loss1: "</a:t>
            </a:r>
            <a:r>
              <a:rPr lang="en" sz="1200">
                <a:solidFill>
                  <a:srgbClr val="333333"/>
                </a:solidFill>
                <a:highlight>
                  <a:srgbClr val="F7F7F7"/>
                </a:highlight>
                <a:latin typeface="Consolas"/>
                <a:ea typeface="Consolas"/>
                <a:cs typeface="Consolas"/>
                <a:sym typeface="Consolas"/>
              </a:rPr>
              <a:t>, sequence_loss1</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eval(),</a:t>
            </a:r>
            <a:br>
              <a:rPr lang="en" sz="1200">
                <a:solidFill>
                  <a:srgbClr val="333333"/>
                </a:solidFill>
                <a:highlight>
                  <a:srgbClr val="F7F7F7"/>
                </a:highlight>
                <a:latin typeface="Consolas"/>
                <a:ea typeface="Consolas"/>
                <a:cs typeface="Consolas"/>
                <a:sym typeface="Consolas"/>
              </a:rPr>
            </a:br>
            <a:r>
              <a:rPr lang="en" sz="1200">
                <a:solidFill>
                  <a:srgbClr val="333333"/>
                </a:solidFill>
                <a:highlight>
                  <a:srgbClr val="F7F7F7"/>
                </a:highlight>
                <a:latin typeface="Consolas"/>
                <a:ea typeface="Consolas"/>
                <a:cs typeface="Consolas"/>
                <a:sym typeface="Consolas"/>
              </a:rPr>
              <a:t>        </a:t>
            </a:r>
            <a:r>
              <a:rPr lang="en" sz="1200">
                <a:solidFill>
                  <a:srgbClr val="BA2121"/>
                </a:solidFill>
                <a:highlight>
                  <a:srgbClr val="F7F7F7"/>
                </a:highlight>
                <a:latin typeface="Consolas"/>
                <a:ea typeface="Consolas"/>
                <a:cs typeface="Consolas"/>
                <a:sym typeface="Consolas"/>
              </a:rPr>
              <a:t>"Loss2: "</a:t>
            </a:r>
            <a:r>
              <a:rPr lang="en" sz="1200">
                <a:solidFill>
                  <a:srgbClr val="333333"/>
                </a:solidFill>
                <a:highlight>
                  <a:srgbClr val="F7F7F7"/>
                </a:highlight>
                <a:latin typeface="Consolas"/>
                <a:ea typeface="Consolas"/>
                <a:cs typeface="Consolas"/>
                <a:sym typeface="Consolas"/>
              </a:rPr>
              <a:t>, sequence_loss2</a:t>
            </a:r>
            <a:r>
              <a:rPr lang="en" sz="1200">
                <a:solidFill>
                  <a:srgbClr val="666666"/>
                </a:solidFill>
                <a:highlight>
                  <a:srgbClr val="F7F7F7"/>
                </a:highlight>
                <a:latin typeface="Consolas"/>
                <a:ea typeface="Consolas"/>
                <a:cs typeface="Consolas"/>
                <a:sym typeface="Consolas"/>
              </a:rPr>
              <a:t>.</a:t>
            </a:r>
            <a:r>
              <a:rPr lang="en" sz="1200">
                <a:solidFill>
                  <a:srgbClr val="333333"/>
                </a:solidFill>
                <a:highlight>
                  <a:srgbClr val="F7F7F7"/>
                </a:highlight>
                <a:latin typeface="Consolas"/>
                <a:ea typeface="Consolas"/>
                <a:cs typeface="Consolas"/>
                <a:sym typeface="Consolas"/>
              </a:rPr>
              <a:t>eval())</a:t>
            </a:r>
            <a:br>
              <a:rPr lang="en" sz="1200">
                <a:solidFill>
                  <a:srgbClr val="333333"/>
                </a:solidFill>
                <a:highlight>
                  <a:srgbClr val="F7F7F7"/>
                </a:highlight>
                <a:latin typeface="Consolas"/>
                <a:ea typeface="Consolas"/>
                <a:cs typeface="Consolas"/>
                <a:sym typeface="Consolas"/>
              </a:rPr>
            </a:br>
          </a:p>
        </p:txBody>
      </p:sp>
      <p:sp>
        <p:nvSpPr>
          <p:cNvPr id="483" name="Shape 483"/>
          <p:cNvSpPr txBox="1"/>
          <p:nvPr>
            <p:ph type="title"/>
          </p:nvPr>
        </p:nvSpPr>
        <p:spPr>
          <a:xfrm>
            <a:off x="-8188" y="-247055"/>
            <a:ext cx="9160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Cost: </a:t>
            </a:r>
            <a:r>
              <a:rPr lang="en"/>
              <a:t>s</a:t>
            </a:r>
            <a:r>
              <a:rPr b="0" i="0" lang="en" sz="3400" u="none" cap="none" strike="noStrike">
                <a:solidFill>
                  <a:srgbClr val="000000"/>
                </a:solidFill>
                <a:latin typeface="Gill Sans"/>
                <a:ea typeface="Gill Sans"/>
                <a:cs typeface="Gill Sans"/>
                <a:sym typeface="Gill Sans"/>
              </a:rPr>
              <a:t>equence</a:t>
            </a:r>
            <a:r>
              <a:rPr lang="en"/>
              <a:t>_loss</a:t>
            </a:r>
          </a:p>
        </p:txBody>
      </p:sp>
      <p:sp>
        <p:nvSpPr>
          <p:cNvPr id="484" name="Shape 484"/>
          <p:cNvSpPr txBox="1"/>
          <p:nvPr/>
        </p:nvSpPr>
        <p:spPr>
          <a:xfrm>
            <a:off x="7143525" y="4168400"/>
            <a:ext cx="1699800" cy="7476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lang="en">
                <a:solidFill>
                  <a:schemeClr val="dk1"/>
                </a:solidFill>
                <a:highlight>
                  <a:srgbClr val="FFFFFF"/>
                </a:highlight>
                <a:latin typeface="Gill Sans"/>
                <a:ea typeface="Gill Sans"/>
                <a:cs typeface="Gill Sans"/>
                <a:sym typeface="Gill Sans"/>
              </a:rPr>
              <a:t>Loss1:  0.513015 </a:t>
            </a:r>
          </a:p>
          <a:p>
            <a:pPr indent="0" lvl="0" marL="0" rtl="0">
              <a:lnSpc>
                <a:spcPct val="115000"/>
              </a:lnSpc>
              <a:spcBef>
                <a:spcPts val="0"/>
              </a:spcBef>
              <a:buNone/>
            </a:pPr>
            <a:r>
              <a:rPr lang="en">
                <a:solidFill>
                  <a:schemeClr val="dk1"/>
                </a:solidFill>
                <a:highlight>
                  <a:srgbClr val="FFFFFF"/>
                </a:highlight>
                <a:latin typeface="Gill Sans"/>
                <a:ea typeface="Gill Sans"/>
                <a:cs typeface="Gill Sans"/>
                <a:sym typeface="Gill Sans"/>
              </a:rPr>
              <a:t>Loss2:  0.371101</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8188" y="-94655"/>
            <a:ext cx="9160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Cost: </a:t>
            </a:r>
            <a:r>
              <a:rPr lang="en"/>
              <a:t>s</a:t>
            </a:r>
            <a:r>
              <a:rPr b="0" i="0" lang="en" sz="3400" u="none" cap="none" strike="noStrike">
                <a:solidFill>
                  <a:srgbClr val="000000"/>
                </a:solidFill>
                <a:latin typeface="Gill Sans"/>
                <a:ea typeface="Gill Sans"/>
                <a:cs typeface="Gill Sans"/>
                <a:sym typeface="Gill Sans"/>
              </a:rPr>
              <a:t>equence</a:t>
            </a:r>
            <a:r>
              <a:rPr lang="en"/>
              <a:t>_loss</a:t>
            </a:r>
          </a:p>
        </p:txBody>
      </p:sp>
      <p:sp>
        <p:nvSpPr>
          <p:cNvPr id="490" name="Shape 490"/>
          <p:cNvSpPr txBox="1"/>
          <p:nvPr/>
        </p:nvSpPr>
        <p:spPr>
          <a:xfrm>
            <a:off x="228600" y="1370250"/>
            <a:ext cx="8615700" cy="31869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800">
                <a:solidFill>
                  <a:srgbClr val="7F6000"/>
                </a:solidFill>
                <a:highlight>
                  <a:srgbClr val="FFFFFF"/>
                </a:highlight>
                <a:latin typeface="Consolas"/>
                <a:ea typeface="Consolas"/>
                <a:cs typeface="Consolas"/>
                <a:sym typeface="Consolas"/>
              </a:rPr>
              <a:t>outputs</a:t>
            </a:r>
            <a:r>
              <a:rPr lang="en" sz="1800">
                <a:solidFill>
                  <a:schemeClr val="dk1"/>
                </a:solidFill>
                <a:highlight>
                  <a:srgbClr val="FFFFFF"/>
                </a:highlight>
                <a:latin typeface="Consolas"/>
                <a:ea typeface="Consolas"/>
                <a:cs typeface="Consolas"/>
                <a:sym typeface="Consolas"/>
              </a:rPr>
              <a:t>, _states = tf.nn.dynamic_rnn(</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cell, X, </a:t>
            </a:r>
            <a:r>
              <a:rPr lang="en" sz="1800">
                <a:solidFill>
                  <a:srgbClr val="660099"/>
                </a:solidFill>
                <a:highlight>
                  <a:srgbClr val="FFFFFF"/>
                </a:highlight>
                <a:latin typeface="Consolas"/>
                <a:ea typeface="Consolas"/>
                <a:cs typeface="Consolas"/>
                <a:sym typeface="Consolas"/>
              </a:rPr>
              <a:t>initial_state</a:t>
            </a:r>
            <a:r>
              <a:rPr lang="en" sz="1800">
                <a:solidFill>
                  <a:schemeClr val="dk1"/>
                </a:solidFill>
                <a:highlight>
                  <a:srgbClr val="FFFFFF"/>
                </a:highlight>
                <a:latin typeface="Consolas"/>
                <a:ea typeface="Consolas"/>
                <a:cs typeface="Consolas"/>
                <a:sym typeface="Consolas"/>
              </a:rPr>
              <a:t>=initial_state, </a:t>
            </a:r>
            <a:r>
              <a:rPr lang="en" sz="1800">
                <a:solidFill>
                  <a:srgbClr val="660099"/>
                </a:solidFill>
                <a:highlight>
                  <a:srgbClr val="FFFFFF"/>
                </a:highlight>
                <a:latin typeface="Consolas"/>
                <a:ea typeface="Consolas"/>
                <a:cs typeface="Consolas"/>
                <a:sym typeface="Consolas"/>
              </a:rPr>
              <a:t>dtype</a:t>
            </a:r>
            <a:r>
              <a:rPr lang="en" sz="1800">
                <a:solidFill>
                  <a:schemeClr val="dk1"/>
                </a:solidFill>
                <a:highlight>
                  <a:srgbClr val="FFFFFF"/>
                </a:highlight>
                <a:latin typeface="Consolas"/>
                <a:ea typeface="Consolas"/>
                <a:cs typeface="Consolas"/>
                <a:sym typeface="Consolas"/>
              </a:rPr>
              <a:t>=tf.float32)</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weights = tf.ones([batch_size, sequence_length])</a:t>
            </a:r>
          </a:p>
          <a:p>
            <a:pPr indent="0" lvl="0" marL="0" rtl="0">
              <a:lnSpc>
                <a:spcPct val="115000"/>
              </a:lnSpc>
              <a:spcBef>
                <a:spcPts val="0"/>
              </a:spcBef>
              <a:buNone/>
            </a:pPr>
            <a:r>
              <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sequence_loss = tf.contrib.seq2seq.sequence_loss(</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logits</a:t>
            </a:r>
            <a:r>
              <a:rPr lang="en" sz="1800">
                <a:solidFill>
                  <a:schemeClr val="dk1"/>
                </a:solidFill>
                <a:highlight>
                  <a:srgbClr val="FFFFFF"/>
                </a:highlight>
                <a:latin typeface="Consolas"/>
                <a:ea typeface="Consolas"/>
                <a:cs typeface="Consolas"/>
                <a:sym typeface="Consolas"/>
              </a:rPr>
              <a:t>=</a:t>
            </a:r>
            <a:r>
              <a:rPr lang="en" sz="1800">
                <a:solidFill>
                  <a:srgbClr val="7F6000"/>
                </a:solidFill>
                <a:highlight>
                  <a:srgbClr val="FFFFFF"/>
                </a:highlight>
                <a:latin typeface="Consolas"/>
                <a:ea typeface="Consolas"/>
                <a:cs typeface="Consolas"/>
                <a:sym typeface="Consolas"/>
              </a:rPr>
              <a:t>outputs</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targets</a:t>
            </a:r>
            <a:r>
              <a:rPr lang="en" sz="1800">
                <a:solidFill>
                  <a:schemeClr val="dk1"/>
                </a:solidFill>
                <a:highlight>
                  <a:srgbClr val="FFFFFF"/>
                </a:highlight>
                <a:latin typeface="Consolas"/>
                <a:ea typeface="Consolas"/>
                <a:cs typeface="Consolas"/>
                <a:sym typeface="Consolas"/>
              </a:rPr>
              <a:t>=</a:t>
            </a:r>
            <a:r>
              <a:rPr lang="en" sz="1800">
                <a:solidFill>
                  <a:srgbClr val="4A86E8"/>
                </a:solidFill>
                <a:highlight>
                  <a:srgbClr val="FFFFFF"/>
                </a:highlight>
                <a:latin typeface="Consolas"/>
                <a:ea typeface="Consolas"/>
                <a:cs typeface="Consolas"/>
                <a:sym typeface="Consolas"/>
              </a:rPr>
              <a:t>Y</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weights</a:t>
            </a:r>
            <a:r>
              <a:rPr lang="en" sz="1800">
                <a:solidFill>
                  <a:schemeClr val="dk1"/>
                </a:solidFill>
                <a:highlight>
                  <a:srgbClr val="FFFFFF"/>
                </a:highlight>
                <a:latin typeface="Consolas"/>
                <a:ea typeface="Consolas"/>
                <a:cs typeface="Consolas"/>
                <a:sym typeface="Consolas"/>
              </a:rPr>
              <a:t>=weights)</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loss = tf.reduce_mean(sequence_loss)</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train = tf.train.AdamOptimizer(</a:t>
            </a:r>
            <a:r>
              <a:rPr lang="en" sz="1800">
                <a:solidFill>
                  <a:srgbClr val="660099"/>
                </a:solidFill>
                <a:highlight>
                  <a:srgbClr val="FFFFFF"/>
                </a:highlight>
                <a:latin typeface="Consolas"/>
                <a:ea typeface="Consolas"/>
                <a:cs typeface="Consolas"/>
                <a:sym typeface="Consolas"/>
              </a:rPr>
              <a:t>learning_rate</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0.1</a:t>
            </a:r>
            <a:r>
              <a:rPr lang="en" sz="1800">
                <a:solidFill>
                  <a:schemeClr val="dk1"/>
                </a:solidFill>
                <a:highlight>
                  <a:srgbClr val="FFFFFF"/>
                </a:highlight>
                <a:latin typeface="Consolas"/>
                <a:ea typeface="Consolas"/>
                <a:cs typeface="Consolas"/>
                <a:sym typeface="Consolas"/>
              </a:rPr>
              <a:t>).minimize(loss)</a:t>
            </a:r>
          </a:p>
        </p:txBody>
      </p:sp>
      <p:sp>
        <p:nvSpPr>
          <p:cNvPr id="491" name="Shape 491"/>
          <p:cNvSpPr txBox="1"/>
          <p:nvPr/>
        </p:nvSpPr>
        <p:spPr>
          <a:xfrm>
            <a:off x="3302225" y="4676400"/>
            <a:ext cx="6199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Shape 210"/>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211" name="Shape 211"/>
          <p:cNvSpPr txBox="1"/>
          <p:nvPr>
            <p:ph type="title"/>
          </p:nvPr>
        </p:nvSpPr>
        <p:spPr>
          <a:xfrm>
            <a:off x="1812726" y="853400"/>
            <a:ext cx="5518500" cy="1741200"/>
          </a:xfrm>
          <a:prstGeom prst="rect">
            <a:avLst/>
          </a:prstGeom>
          <a:noFill/>
          <a:ln>
            <a:noFill/>
          </a:ln>
        </p:spPr>
        <p:txBody>
          <a:bodyPr anchorCtr="0" anchor="b"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12-1</a:t>
            </a: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RNN Basics</a:t>
            </a:r>
          </a:p>
        </p:txBody>
      </p:sp>
      <p:sp>
        <p:nvSpPr>
          <p:cNvPr id="212" name="Shape 212"/>
          <p:cNvSpPr txBox="1"/>
          <p:nvPr/>
        </p:nvSpPr>
        <p:spPr>
          <a:xfrm>
            <a:off x="1279125" y="3208031"/>
            <a:ext cx="6585900" cy="596100"/>
          </a:xfrm>
          <a:prstGeom prst="rect">
            <a:avLst/>
          </a:prstGeom>
          <a:noFill/>
          <a:ln>
            <a:noFill/>
          </a:ln>
        </p:spPr>
        <p:txBody>
          <a:bodyPr anchorCtr="0" anchor="t" bIns="26775" lIns="26775" rIns="26775" wrap="square" tIns="26775">
            <a:noAutofit/>
          </a:bodyPr>
          <a:lstStyle/>
          <a:p>
            <a:pPr indent="0" lvl="0" mar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indent="0" lvl="0" mar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indent="0" lvl="0" marL="0" rtl="0" algn="ctr">
              <a:spcBef>
                <a:spcPts val="0"/>
              </a:spcBef>
              <a:buNone/>
            </a:pPr>
            <a:r>
              <a:t/>
            </a:r>
            <a:endParaRPr sz="1900">
              <a:latin typeface="Gill Sans"/>
              <a:ea typeface="Gill Sans"/>
              <a:cs typeface="Gill Sans"/>
              <a:sym typeface="Gill Sans"/>
            </a:endParaRPr>
          </a:p>
          <a:p>
            <a:pPr indent="0" lvl="0" marL="0" rtl="0" algn="ctr">
              <a:spcBef>
                <a:spcPts val="0"/>
              </a:spcBef>
              <a:buNone/>
            </a:pPr>
            <a:r>
              <a:t/>
            </a:r>
            <a:endParaRPr sz="1900">
              <a:latin typeface="Gill Sans"/>
              <a:ea typeface="Gill Sans"/>
              <a:cs typeface="Gill Sans"/>
              <a:sym typeface="Gill Sans"/>
            </a:endParaRPr>
          </a:p>
        </p:txBody>
      </p:sp>
      <p:grpSp>
        <p:nvGrpSpPr>
          <p:cNvPr id="213" name="Shape 213"/>
          <p:cNvGrpSpPr/>
          <p:nvPr/>
        </p:nvGrpSpPr>
        <p:grpSpPr>
          <a:xfrm>
            <a:off x="-348127" y="87975"/>
            <a:ext cx="2543803" cy="1589522"/>
            <a:chOff x="-928337" y="234600"/>
            <a:chExt cx="6783474" cy="4238725"/>
          </a:xfrm>
        </p:grpSpPr>
        <p:pic>
          <p:nvPicPr>
            <p:cNvPr id="214" name="Shape 214"/>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215" name="Shape 215"/>
            <p:cNvSpPr txBox="1"/>
            <p:nvPr/>
          </p:nvSpPr>
          <p:spPr>
            <a:xfrm>
              <a:off x="672550" y="234600"/>
              <a:ext cx="3581700" cy="10512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t>With TF 1.0!</a:t>
              </a:r>
            </a:p>
          </p:txBody>
        </p:sp>
      </p:grpSp>
      <p:pic>
        <p:nvPicPr>
          <p:cNvPr id="216" name="Shape 216"/>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Shape 496"/>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a:spcBef>
                <a:spcPts val="0"/>
              </a:spcBef>
              <a:buNone/>
            </a:pPr>
            <a:r>
              <a:rPr lang="en"/>
              <a:t>Training</a:t>
            </a:r>
          </a:p>
        </p:txBody>
      </p:sp>
      <p:sp>
        <p:nvSpPr>
          <p:cNvPr id="497" name="Shape 497"/>
          <p:cNvSpPr txBox="1"/>
          <p:nvPr/>
        </p:nvSpPr>
        <p:spPr>
          <a:xfrm>
            <a:off x="228600" y="1147800"/>
            <a:ext cx="9144000" cy="36147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prediction = tf.argmax(outputs, </a:t>
            </a:r>
            <a:r>
              <a:rPr lang="en" sz="1600">
                <a:solidFill>
                  <a:srgbClr val="660099"/>
                </a:solidFill>
                <a:highlight>
                  <a:srgbClr val="FFFFFF"/>
                </a:highlight>
                <a:latin typeface="Consolas"/>
                <a:ea typeface="Consolas"/>
                <a:cs typeface="Consolas"/>
                <a:sym typeface="Consolas"/>
              </a:rPr>
              <a:t>axis</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2</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sz="1600">
                <a:solidFill>
                  <a:srgbClr val="000080"/>
                </a:solidFill>
                <a:highlight>
                  <a:srgbClr val="FFFFFF"/>
                </a:highlight>
                <a:latin typeface="Consolas"/>
                <a:ea typeface="Consolas"/>
                <a:cs typeface="Consolas"/>
                <a:sym typeface="Consolas"/>
              </a:rPr>
              <a:t>with </a:t>
            </a:r>
            <a:r>
              <a:rPr lang="en" sz="1600">
                <a:solidFill>
                  <a:schemeClr val="dk1"/>
                </a:solidFill>
                <a:highlight>
                  <a:srgbClr val="FFFFFF"/>
                </a:highlight>
                <a:latin typeface="Consolas"/>
                <a:ea typeface="Consolas"/>
                <a:cs typeface="Consolas"/>
                <a:sym typeface="Consolas"/>
              </a:rPr>
              <a:t>tf.Session() </a:t>
            </a:r>
            <a:r>
              <a:rPr b="1" lang="en" sz="1600">
                <a:solidFill>
                  <a:srgbClr val="000080"/>
                </a:solidFill>
                <a:highlight>
                  <a:srgbClr val="FFFFFF"/>
                </a:highlight>
                <a:latin typeface="Consolas"/>
                <a:ea typeface="Consolas"/>
                <a:cs typeface="Consolas"/>
                <a:sym typeface="Consolas"/>
              </a:rPr>
              <a:t>as </a:t>
            </a:r>
            <a:r>
              <a:rPr lang="en" sz="1600">
                <a:solidFill>
                  <a:schemeClr val="dk1"/>
                </a:solidFill>
                <a:highlight>
                  <a:srgbClr val="FFFFFF"/>
                </a:highlight>
                <a:latin typeface="Consolas"/>
                <a:ea typeface="Consolas"/>
                <a:cs typeface="Consolas"/>
                <a:sym typeface="Consolas"/>
              </a:rPr>
              <a:t>sess: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sess.run(tf.global_variables_initializer())</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2000</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l, _ = sess.run([loss, train],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a:t>
            </a:r>
            <a:r>
              <a:rPr lang="en" sz="1600">
                <a:solidFill>
                  <a:srgbClr val="7F6000"/>
                </a:solidFill>
                <a:highlight>
                  <a:srgbClr val="FFFFFF"/>
                </a:highlight>
                <a:latin typeface="Consolas"/>
                <a:ea typeface="Consolas"/>
                <a:cs typeface="Consolas"/>
                <a:sym typeface="Consolas"/>
              </a:rPr>
              <a:t>x_one_hot</a:t>
            </a:r>
            <a:r>
              <a:rPr lang="en" sz="1600">
                <a:solidFill>
                  <a:schemeClr val="dk1"/>
                </a:solidFill>
                <a:highlight>
                  <a:srgbClr val="FFFFFF"/>
                </a:highlight>
                <a:latin typeface="Consolas"/>
                <a:ea typeface="Consolas"/>
                <a:cs typeface="Consolas"/>
                <a:sym typeface="Consolas"/>
              </a:rPr>
              <a:t>, Y: y_data})</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result = sess.run(prediction,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a:t>
            </a:r>
            <a:r>
              <a:rPr lang="en" sz="1600">
                <a:solidFill>
                  <a:srgbClr val="7F6000"/>
                </a:solidFill>
                <a:highlight>
                  <a:srgbClr val="FFFFFF"/>
                </a:highlight>
                <a:latin typeface="Consolas"/>
                <a:ea typeface="Consolas"/>
                <a:cs typeface="Consolas"/>
                <a:sym typeface="Consolas"/>
              </a:rPr>
              <a:t>x_one_hot</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a:t>
            </a:r>
            <a:r>
              <a:rPr b="1" lang="en" sz="1600">
                <a:solidFill>
                  <a:srgbClr val="008080"/>
                </a:solidFill>
                <a:highlight>
                  <a:srgbClr val="FFFFFF"/>
                </a:highlight>
                <a:latin typeface="Consolas"/>
                <a:ea typeface="Consolas"/>
                <a:cs typeface="Consolas"/>
                <a:sym typeface="Consolas"/>
              </a:rPr>
              <a:t>"loss:"</a:t>
            </a:r>
            <a:r>
              <a:rPr lang="en" sz="1600">
                <a:solidFill>
                  <a:schemeClr val="dk1"/>
                </a:solidFill>
                <a:highlight>
                  <a:srgbClr val="FFFFFF"/>
                </a:highlight>
                <a:latin typeface="Consolas"/>
                <a:ea typeface="Consolas"/>
                <a:cs typeface="Consolas"/>
                <a:sym typeface="Consolas"/>
              </a:rPr>
              <a:t>, l, </a:t>
            </a:r>
            <a:r>
              <a:rPr b="1" lang="en" sz="1600">
                <a:solidFill>
                  <a:srgbClr val="008080"/>
                </a:solidFill>
                <a:highlight>
                  <a:srgbClr val="FFFFFF"/>
                </a:highlight>
                <a:latin typeface="Consolas"/>
                <a:ea typeface="Consolas"/>
                <a:cs typeface="Consolas"/>
                <a:sym typeface="Consolas"/>
              </a:rPr>
              <a:t>"prediction: "</a:t>
            </a:r>
            <a:r>
              <a:rPr lang="en" sz="1600">
                <a:solidFill>
                  <a:schemeClr val="dk1"/>
                </a:solidFill>
                <a:highlight>
                  <a:srgbClr val="FFFFFF"/>
                </a:highlight>
                <a:latin typeface="Consolas"/>
                <a:ea typeface="Consolas"/>
                <a:cs typeface="Consolas"/>
                <a:sym typeface="Consolas"/>
              </a:rPr>
              <a:t>, result, </a:t>
            </a:r>
            <a:r>
              <a:rPr b="1" lang="en" sz="1600">
                <a:solidFill>
                  <a:srgbClr val="008080"/>
                </a:solidFill>
                <a:highlight>
                  <a:srgbClr val="FFFFFF"/>
                </a:highlight>
                <a:latin typeface="Consolas"/>
                <a:ea typeface="Consolas"/>
                <a:cs typeface="Consolas"/>
                <a:sym typeface="Consolas"/>
              </a:rPr>
              <a:t>"true Y: "</a:t>
            </a:r>
            <a:r>
              <a:rPr lang="en" sz="1600">
                <a:solidFill>
                  <a:schemeClr val="dk1"/>
                </a:solidFill>
                <a:highlight>
                  <a:srgbClr val="FFFFFF"/>
                </a:highlight>
                <a:latin typeface="Consolas"/>
                <a:ea typeface="Consolas"/>
                <a:cs typeface="Consolas"/>
                <a:sym typeface="Consolas"/>
              </a:rPr>
              <a:t>, y_data)</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808080"/>
                </a:solidFill>
                <a:highlight>
                  <a:srgbClr val="FFFFFF"/>
                </a:highlight>
                <a:latin typeface="Consolas"/>
                <a:ea typeface="Consolas"/>
                <a:cs typeface="Consolas"/>
                <a:sym typeface="Consolas"/>
              </a:rPr>
              <a:t># print char using dic</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result_str = [idx2char[c]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np.squeeze(result)]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\t</a:t>
            </a:r>
            <a:r>
              <a:rPr b="1" lang="en" sz="1600">
                <a:solidFill>
                  <a:srgbClr val="008080"/>
                </a:solidFill>
                <a:highlight>
                  <a:srgbClr val="FFFFFF"/>
                </a:highlight>
                <a:latin typeface="Consolas"/>
                <a:ea typeface="Consolas"/>
                <a:cs typeface="Consolas"/>
                <a:sym typeface="Consolas"/>
              </a:rPr>
              <a:t>Prediction str: "</a:t>
            </a:r>
            <a:r>
              <a:rPr lang="en" sz="1600">
                <a:solidFill>
                  <a:schemeClr val="dk1"/>
                </a:solidFill>
                <a:highlight>
                  <a:srgbClr val="FFFFFF"/>
                </a:highlight>
                <a:latin typeface="Consolas"/>
                <a:ea typeface="Consolas"/>
                <a:cs typeface="Consolas"/>
                <a:sym typeface="Consolas"/>
              </a:rPr>
              <a:t>, </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.join(result_str))</a:t>
            </a:r>
          </a:p>
        </p:txBody>
      </p:sp>
      <p:sp>
        <p:nvSpPr>
          <p:cNvPr id="498" name="Shape 498"/>
          <p:cNvSpPr txBox="1"/>
          <p:nvPr/>
        </p:nvSpPr>
        <p:spPr>
          <a:xfrm>
            <a:off x="3302225" y="4676400"/>
            <a:ext cx="6199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Shape 503"/>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rtl="0">
              <a:spcBef>
                <a:spcPts val="0"/>
              </a:spcBef>
              <a:buNone/>
            </a:pPr>
            <a:r>
              <a:rPr lang="en"/>
              <a:t>Results</a:t>
            </a:r>
          </a:p>
        </p:txBody>
      </p:sp>
      <p:sp>
        <p:nvSpPr>
          <p:cNvPr id="504" name="Shape 504"/>
          <p:cNvSpPr txBox="1"/>
          <p:nvPr/>
        </p:nvSpPr>
        <p:spPr>
          <a:xfrm>
            <a:off x="0" y="506150"/>
            <a:ext cx="9144000" cy="25395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prediction = tf.argmax(outputs, </a:t>
            </a:r>
            <a:r>
              <a:rPr lang="en" sz="1200">
                <a:solidFill>
                  <a:srgbClr val="660099"/>
                </a:solidFill>
                <a:highlight>
                  <a:srgbClr val="FFFFFF"/>
                </a:highlight>
                <a:latin typeface="Consolas"/>
                <a:ea typeface="Consolas"/>
                <a:cs typeface="Consolas"/>
                <a:sym typeface="Consolas"/>
              </a:rPr>
              <a:t>axis</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2</a:t>
            </a:r>
            <a:r>
              <a:rPr lang="en" sz="12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sz="1200">
                <a:solidFill>
                  <a:srgbClr val="000080"/>
                </a:solidFill>
                <a:highlight>
                  <a:srgbClr val="FFFFFF"/>
                </a:highlight>
                <a:latin typeface="Consolas"/>
                <a:ea typeface="Consolas"/>
                <a:cs typeface="Consolas"/>
                <a:sym typeface="Consolas"/>
              </a:rPr>
              <a:t>with </a:t>
            </a:r>
            <a:r>
              <a:rPr lang="en" sz="1200">
                <a:solidFill>
                  <a:schemeClr val="dk1"/>
                </a:solidFill>
                <a:highlight>
                  <a:srgbClr val="FFFFFF"/>
                </a:highlight>
                <a:latin typeface="Consolas"/>
                <a:ea typeface="Consolas"/>
                <a:cs typeface="Consolas"/>
                <a:sym typeface="Consolas"/>
              </a:rPr>
              <a:t>tf.Session() </a:t>
            </a:r>
            <a:r>
              <a:rPr b="1" lang="en" sz="1200">
                <a:solidFill>
                  <a:srgbClr val="000080"/>
                </a:solidFill>
                <a:highlight>
                  <a:srgbClr val="FFFFFF"/>
                </a:highlight>
                <a:latin typeface="Consolas"/>
                <a:ea typeface="Consolas"/>
                <a:cs typeface="Consolas"/>
                <a:sym typeface="Consolas"/>
              </a:rPr>
              <a:t>as </a:t>
            </a:r>
            <a:r>
              <a:rPr lang="en" sz="1200">
                <a:solidFill>
                  <a:schemeClr val="dk1"/>
                </a:solidFill>
                <a:highlight>
                  <a:srgbClr val="FFFFFF"/>
                </a:highlight>
                <a:latin typeface="Consolas"/>
                <a:ea typeface="Consolas"/>
                <a:cs typeface="Consolas"/>
                <a:sym typeface="Consolas"/>
              </a:rPr>
              <a:t>sess:</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sess.run(tf.global_variables_initializer())</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a:t>
            </a:r>
            <a:r>
              <a:rPr b="1" lang="en" sz="1200">
                <a:solidFill>
                  <a:srgbClr val="000080"/>
                </a:solidFill>
                <a:highlight>
                  <a:srgbClr val="FFFFFF"/>
                </a:highlight>
                <a:latin typeface="Consolas"/>
                <a:ea typeface="Consolas"/>
                <a:cs typeface="Consolas"/>
                <a:sym typeface="Consolas"/>
              </a:rPr>
              <a:t>for </a:t>
            </a:r>
            <a:r>
              <a:rPr lang="en" sz="1200">
                <a:solidFill>
                  <a:schemeClr val="dk1"/>
                </a:solidFill>
                <a:highlight>
                  <a:srgbClr val="FFFFFF"/>
                </a:highlight>
                <a:latin typeface="Consolas"/>
                <a:ea typeface="Consolas"/>
                <a:cs typeface="Consolas"/>
                <a:sym typeface="Consolas"/>
              </a:rPr>
              <a:t>i </a:t>
            </a:r>
            <a:r>
              <a:rPr b="1" lang="en" sz="1200">
                <a:solidFill>
                  <a:srgbClr val="000080"/>
                </a:solidFill>
                <a:highlight>
                  <a:srgbClr val="FFFFFF"/>
                </a:highlight>
                <a:latin typeface="Consolas"/>
                <a:ea typeface="Consolas"/>
                <a:cs typeface="Consolas"/>
                <a:sym typeface="Consolas"/>
              </a:rPr>
              <a:t>in </a:t>
            </a:r>
            <a:r>
              <a:rPr lang="en" sz="1200">
                <a:solidFill>
                  <a:srgbClr val="000080"/>
                </a:solidFill>
                <a:highlight>
                  <a:srgbClr val="FFFFFF"/>
                </a:highlight>
                <a:latin typeface="Consolas"/>
                <a:ea typeface="Consolas"/>
                <a:cs typeface="Consolas"/>
                <a:sym typeface="Consolas"/>
              </a:rPr>
              <a:t>range</a:t>
            </a:r>
            <a:r>
              <a:rPr lang="en" sz="1200">
                <a:solidFill>
                  <a:schemeClr val="dk1"/>
                </a:solidFill>
                <a:highlight>
                  <a:srgbClr val="FFFFFF"/>
                </a:highlight>
                <a:latin typeface="Consolas"/>
                <a:ea typeface="Consolas"/>
                <a:cs typeface="Consolas"/>
                <a:sym typeface="Consolas"/>
              </a:rPr>
              <a:t>(</a:t>
            </a:r>
            <a:r>
              <a:rPr lang="en" sz="1200">
                <a:solidFill>
                  <a:srgbClr val="0000FF"/>
                </a:solidFill>
                <a:highlight>
                  <a:srgbClr val="FFFFFF"/>
                </a:highlight>
                <a:latin typeface="Consolas"/>
                <a:ea typeface="Consolas"/>
                <a:cs typeface="Consolas"/>
                <a:sym typeface="Consolas"/>
              </a:rPr>
              <a:t>2000</a:t>
            </a:r>
            <a:r>
              <a:rPr lang="en" sz="12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l, _ = sess.run([loss, train], </a:t>
            </a:r>
            <a:r>
              <a:rPr lang="en" sz="1200">
                <a:solidFill>
                  <a:srgbClr val="660099"/>
                </a:solidFill>
                <a:highlight>
                  <a:srgbClr val="FFFFFF"/>
                </a:highlight>
                <a:latin typeface="Consolas"/>
                <a:ea typeface="Consolas"/>
                <a:cs typeface="Consolas"/>
                <a:sym typeface="Consolas"/>
              </a:rPr>
              <a:t>feed_dict</a:t>
            </a:r>
            <a:r>
              <a:rPr lang="en" sz="1200">
                <a:solidFill>
                  <a:schemeClr val="dk1"/>
                </a:solidFill>
                <a:highlight>
                  <a:srgbClr val="FFFFFF"/>
                </a:highlight>
                <a:latin typeface="Consolas"/>
                <a:ea typeface="Consolas"/>
                <a:cs typeface="Consolas"/>
                <a:sym typeface="Consolas"/>
              </a:rPr>
              <a:t>={X: </a:t>
            </a:r>
            <a:r>
              <a:rPr lang="en" sz="1200">
                <a:solidFill>
                  <a:srgbClr val="7F6000"/>
                </a:solidFill>
                <a:highlight>
                  <a:srgbClr val="FFFFFF"/>
                </a:highlight>
                <a:latin typeface="Consolas"/>
                <a:ea typeface="Consolas"/>
                <a:cs typeface="Consolas"/>
                <a:sym typeface="Consolas"/>
              </a:rPr>
              <a:t>x_one_hot</a:t>
            </a:r>
            <a:r>
              <a:rPr lang="en" sz="1200">
                <a:solidFill>
                  <a:schemeClr val="dk1"/>
                </a:solidFill>
                <a:highlight>
                  <a:srgbClr val="FFFFFF"/>
                </a:highlight>
                <a:latin typeface="Consolas"/>
                <a:ea typeface="Consolas"/>
                <a:cs typeface="Consolas"/>
                <a:sym typeface="Consolas"/>
              </a:rPr>
              <a:t>, Y: y_data})</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result = sess.run(prediction, </a:t>
            </a:r>
            <a:r>
              <a:rPr lang="en" sz="1200">
                <a:solidFill>
                  <a:srgbClr val="660099"/>
                </a:solidFill>
                <a:highlight>
                  <a:srgbClr val="FFFFFF"/>
                </a:highlight>
                <a:latin typeface="Consolas"/>
                <a:ea typeface="Consolas"/>
                <a:cs typeface="Consolas"/>
                <a:sym typeface="Consolas"/>
              </a:rPr>
              <a:t>feed_dict</a:t>
            </a:r>
            <a:r>
              <a:rPr lang="en" sz="1200">
                <a:solidFill>
                  <a:schemeClr val="dk1"/>
                </a:solidFill>
                <a:highlight>
                  <a:srgbClr val="FFFFFF"/>
                </a:highlight>
                <a:latin typeface="Consolas"/>
                <a:ea typeface="Consolas"/>
                <a:cs typeface="Consolas"/>
                <a:sym typeface="Consolas"/>
              </a:rPr>
              <a:t>={X: </a:t>
            </a:r>
            <a:r>
              <a:rPr lang="en" sz="1200">
                <a:solidFill>
                  <a:srgbClr val="7F6000"/>
                </a:solidFill>
                <a:highlight>
                  <a:srgbClr val="FFFFFF"/>
                </a:highlight>
                <a:latin typeface="Consolas"/>
                <a:ea typeface="Consolas"/>
                <a:cs typeface="Consolas"/>
                <a:sym typeface="Consolas"/>
              </a:rPr>
              <a:t>x_one_hot</a:t>
            </a:r>
            <a:r>
              <a:rPr lang="en" sz="12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a:t>
            </a:r>
            <a:r>
              <a:rPr lang="en" sz="1200">
                <a:solidFill>
                  <a:srgbClr val="000080"/>
                </a:solidFill>
                <a:highlight>
                  <a:srgbClr val="FFFFFF"/>
                </a:highlight>
                <a:latin typeface="Consolas"/>
                <a:ea typeface="Consolas"/>
                <a:cs typeface="Consolas"/>
                <a:sym typeface="Consolas"/>
              </a:rPr>
              <a:t>print</a:t>
            </a:r>
            <a:r>
              <a:rPr lang="en" sz="1200">
                <a:solidFill>
                  <a:schemeClr val="dk1"/>
                </a:solidFill>
                <a:highlight>
                  <a:srgbClr val="FFFFFF"/>
                </a:highlight>
                <a:latin typeface="Consolas"/>
                <a:ea typeface="Consolas"/>
                <a:cs typeface="Consolas"/>
                <a:sym typeface="Consolas"/>
              </a:rPr>
              <a:t>(i, </a:t>
            </a:r>
            <a:r>
              <a:rPr b="1" lang="en" sz="1200">
                <a:solidFill>
                  <a:srgbClr val="008080"/>
                </a:solidFill>
                <a:highlight>
                  <a:srgbClr val="FFFFFF"/>
                </a:highlight>
                <a:latin typeface="Consolas"/>
                <a:ea typeface="Consolas"/>
                <a:cs typeface="Consolas"/>
                <a:sym typeface="Consolas"/>
              </a:rPr>
              <a:t>"loss:"</a:t>
            </a:r>
            <a:r>
              <a:rPr lang="en" sz="1200">
                <a:solidFill>
                  <a:schemeClr val="dk1"/>
                </a:solidFill>
                <a:highlight>
                  <a:srgbClr val="FFFFFF"/>
                </a:highlight>
                <a:latin typeface="Consolas"/>
                <a:ea typeface="Consolas"/>
                <a:cs typeface="Consolas"/>
                <a:sym typeface="Consolas"/>
              </a:rPr>
              <a:t>, l, </a:t>
            </a:r>
            <a:r>
              <a:rPr b="1" lang="en" sz="1200">
                <a:solidFill>
                  <a:srgbClr val="008080"/>
                </a:solidFill>
                <a:highlight>
                  <a:srgbClr val="FFFFFF"/>
                </a:highlight>
                <a:latin typeface="Consolas"/>
                <a:ea typeface="Consolas"/>
                <a:cs typeface="Consolas"/>
                <a:sym typeface="Consolas"/>
              </a:rPr>
              <a:t>"prediction: "</a:t>
            </a:r>
            <a:r>
              <a:rPr lang="en" sz="1200">
                <a:solidFill>
                  <a:schemeClr val="dk1"/>
                </a:solidFill>
                <a:highlight>
                  <a:srgbClr val="FFFFFF"/>
                </a:highlight>
                <a:latin typeface="Consolas"/>
                <a:ea typeface="Consolas"/>
                <a:cs typeface="Consolas"/>
                <a:sym typeface="Consolas"/>
              </a:rPr>
              <a:t>, result, </a:t>
            </a:r>
            <a:r>
              <a:rPr b="1" lang="en" sz="1200">
                <a:solidFill>
                  <a:srgbClr val="008080"/>
                </a:solidFill>
                <a:highlight>
                  <a:srgbClr val="FFFFFF"/>
                </a:highlight>
                <a:latin typeface="Consolas"/>
                <a:ea typeface="Consolas"/>
                <a:cs typeface="Consolas"/>
                <a:sym typeface="Consolas"/>
              </a:rPr>
              <a:t>"true Y: "</a:t>
            </a:r>
            <a:r>
              <a:rPr lang="en" sz="1200">
                <a:solidFill>
                  <a:schemeClr val="dk1"/>
                </a:solidFill>
                <a:highlight>
                  <a:srgbClr val="FFFFFF"/>
                </a:highlight>
                <a:latin typeface="Consolas"/>
                <a:ea typeface="Consolas"/>
                <a:cs typeface="Consolas"/>
                <a:sym typeface="Consolas"/>
              </a:rPr>
              <a:t>, y_data)</a:t>
            </a:r>
          </a:p>
          <a:p>
            <a:pPr indent="0" lvl="0" marL="0" rtl="0">
              <a:lnSpc>
                <a:spcPct val="115000"/>
              </a:lnSpc>
              <a:spcBef>
                <a:spcPts val="0"/>
              </a:spcBef>
              <a:buNone/>
            </a:pPr>
            <a:r>
              <a:t/>
            </a:r>
            <a:endParaRPr sz="12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a:t>
            </a:r>
            <a:r>
              <a:rPr lang="en" sz="1200">
                <a:solidFill>
                  <a:srgbClr val="808080"/>
                </a:solidFill>
                <a:highlight>
                  <a:srgbClr val="FFFFFF"/>
                </a:highlight>
                <a:latin typeface="Consolas"/>
                <a:ea typeface="Consolas"/>
                <a:cs typeface="Consolas"/>
                <a:sym typeface="Consolas"/>
              </a:rPr>
              <a:t># print char using dic</a:t>
            </a:r>
          </a:p>
          <a:p>
            <a:pPr indent="0" lvl="0" marL="0" rtl="0">
              <a:lnSpc>
                <a:spcPct val="115000"/>
              </a:lnSpc>
              <a:spcBef>
                <a:spcPts val="0"/>
              </a:spcBef>
              <a:buNone/>
            </a:pPr>
            <a:r>
              <a:rPr lang="en" sz="1200">
                <a:solidFill>
                  <a:srgbClr val="808080"/>
                </a:solidFill>
                <a:highlight>
                  <a:srgbClr val="FFFFFF"/>
                </a:highlight>
                <a:latin typeface="Consolas"/>
                <a:ea typeface="Consolas"/>
                <a:cs typeface="Consolas"/>
                <a:sym typeface="Consolas"/>
              </a:rPr>
              <a:t>       </a:t>
            </a:r>
            <a:r>
              <a:rPr lang="en" sz="1200">
                <a:solidFill>
                  <a:schemeClr val="dk1"/>
                </a:solidFill>
                <a:highlight>
                  <a:srgbClr val="FFFFFF"/>
                </a:highlight>
                <a:latin typeface="Consolas"/>
                <a:ea typeface="Consolas"/>
                <a:cs typeface="Consolas"/>
                <a:sym typeface="Consolas"/>
              </a:rPr>
              <a:t>result_str = [idx2char[c] </a:t>
            </a:r>
            <a:r>
              <a:rPr b="1" lang="en" sz="1200">
                <a:solidFill>
                  <a:srgbClr val="000080"/>
                </a:solidFill>
                <a:highlight>
                  <a:srgbClr val="FFFFFF"/>
                </a:highlight>
                <a:latin typeface="Consolas"/>
                <a:ea typeface="Consolas"/>
                <a:cs typeface="Consolas"/>
                <a:sym typeface="Consolas"/>
              </a:rPr>
              <a:t>for </a:t>
            </a:r>
            <a:r>
              <a:rPr lang="en" sz="1200">
                <a:solidFill>
                  <a:schemeClr val="dk1"/>
                </a:solidFill>
                <a:highlight>
                  <a:srgbClr val="FFFFFF"/>
                </a:highlight>
                <a:latin typeface="Consolas"/>
                <a:ea typeface="Consolas"/>
                <a:cs typeface="Consolas"/>
                <a:sym typeface="Consolas"/>
              </a:rPr>
              <a:t>c </a:t>
            </a:r>
            <a:r>
              <a:rPr b="1" lang="en" sz="1200">
                <a:solidFill>
                  <a:srgbClr val="000080"/>
                </a:solidFill>
                <a:highlight>
                  <a:srgbClr val="FFFFFF"/>
                </a:highlight>
                <a:latin typeface="Consolas"/>
                <a:ea typeface="Consolas"/>
                <a:cs typeface="Consolas"/>
                <a:sym typeface="Consolas"/>
              </a:rPr>
              <a:t>in </a:t>
            </a:r>
            <a:r>
              <a:rPr lang="en" sz="1200">
                <a:solidFill>
                  <a:schemeClr val="dk1"/>
                </a:solidFill>
                <a:highlight>
                  <a:srgbClr val="FFFFFF"/>
                </a:highlight>
                <a:latin typeface="Consolas"/>
                <a:ea typeface="Consolas"/>
                <a:cs typeface="Consolas"/>
                <a:sym typeface="Consolas"/>
              </a:rPr>
              <a:t>np.squeeze(result)]</a:t>
            </a:r>
          </a:p>
          <a:p>
            <a:pPr indent="0" lvl="0" marL="0" rtl="0">
              <a:lnSpc>
                <a:spcPct val="115000"/>
              </a:lnSpc>
              <a:spcBef>
                <a:spcPts val="0"/>
              </a:spcBef>
              <a:buNone/>
            </a:pPr>
            <a:r>
              <a:rPr lang="en" sz="1200">
                <a:solidFill>
                  <a:schemeClr val="dk1"/>
                </a:solidFill>
                <a:highlight>
                  <a:srgbClr val="FFFFFF"/>
                </a:highlight>
                <a:latin typeface="Consolas"/>
                <a:ea typeface="Consolas"/>
                <a:cs typeface="Consolas"/>
                <a:sym typeface="Consolas"/>
              </a:rPr>
              <a:t>       </a:t>
            </a:r>
            <a:r>
              <a:rPr lang="en" sz="1200">
                <a:solidFill>
                  <a:srgbClr val="000080"/>
                </a:solidFill>
                <a:highlight>
                  <a:srgbClr val="FFFFFF"/>
                </a:highlight>
                <a:latin typeface="Consolas"/>
                <a:ea typeface="Consolas"/>
                <a:cs typeface="Consolas"/>
                <a:sym typeface="Consolas"/>
              </a:rPr>
              <a:t>print</a:t>
            </a:r>
            <a:r>
              <a:rPr lang="en" sz="1200">
                <a:solidFill>
                  <a:schemeClr val="dk1"/>
                </a:solidFill>
                <a:highlight>
                  <a:srgbClr val="FFFFFF"/>
                </a:highlight>
                <a:latin typeface="Consolas"/>
                <a:ea typeface="Consolas"/>
                <a:cs typeface="Consolas"/>
                <a:sym typeface="Consolas"/>
              </a:rPr>
              <a:t>(</a:t>
            </a:r>
            <a:r>
              <a:rPr b="1" lang="en" sz="1200">
                <a:solidFill>
                  <a:srgbClr val="008080"/>
                </a:solidFill>
                <a:highlight>
                  <a:srgbClr val="FFFFFF"/>
                </a:highlight>
                <a:latin typeface="Consolas"/>
                <a:ea typeface="Consolas"/>
                <a:cs typeface="Consolas"/>
                <a:sym typeface="Consolas"/>
              </a:rPr>
              <a:t>"</a:t>
            </a:r>
            <a:r>
              <a:rPr b="1" lang="en" sz="1200">
                <a:solidFill>
                  <a:srgbClr val="000080"/>
                </a:solidFill>
                <a:highlight>
                  <a:srgbClr val="FFFFFF"/>
                </a:highlight>
                <a:latin typeface="Consolas"/>
                <a:ea typeface="Consolas"/>
                <a:cs typeface="Consolas"/>
                <a:sym typeface="Consolas"/>
              </a:rPr>
              <a:t>\t</a:t>
            </a:r>
            <a:r>
              <a:rPr b="1" lang="en" sz="1200">
                <a:solidFill>
                  <a:srgbClr val="008080"/>
                </a:solidFill>
                <a:highlight>
                  <a:srgbClr val="FFFFFF"/>
                </a:highlight>
                <a:latin typeface="Consolas"/>
                <a:ea typeface="Consolas"/>
                <a:cs typeface="Consolas"/>
                <a:sym typeface="Consolas"/>
              </a:rPr>
              <a:t>Prediction str: "</a:t>
            </a:r>
            <a:r>
              <a:rPr lang="en" sz="1200">
                <a:solidFill>
                  <a:schemeClr val="dk1"/>
                </a:solidFill>
                <a:highlight>
                  <a:srgbClr val="FFFFFF"/>
                </a:highlight>
                <a:latin typeface="Consolas"/>
                <a:ea typeface="Consolas"/>
                <a:cs typeface="Consolas"/>
                <a:sym typeface="Consolas"/>
              </a:rPr>
              <a:t>, </a:t>
            </a:r>
            <a:r>
              <a:rPr b="1" lang="en" sz="1200">
                <a:solidFill>
                  <a:srgbClr val="008080"/>
                </a:solidFill>
                <a:highlight>
                  <a:srgbClr val="FFFFFF"/>
                </a:highlight>
                <a:latin typeface="Consolas"/>
                <a:ea typeface="Consolas"/>
                <a:cs typeface="Consolas"/>
                <a:sym typeface="Consolas"/>
              </a:rPr>
              <a:t>''</a:t>
            </a:r>
            <a:r>
              <a:rPr lang="en" sz="1200">
                <a:solidFill>
                  <a:schemeClr val="dk1"/>
                </a:solidFill>
                <a:highlight>
                  <a:srgbClr val="FFFFFF"/>
                </a:highlight>
                <a:latin typeface="Consolas"/>
                <a:ea typeface="Consolas"/>
                <a:cs typeface="Consolas"/>
                <a:sym typeface="Consolas"/>
              </a:rPr>
              <a:t>.join(result_str))</a:t>
            </a:r>
          </a:p>
        </p:txBody>
      </p:sp>
      <p:sp>
        <p:nvSpPr>
          <p:cNvPr id="505" name="Shape 505"/>
          <p:cNvSpPr txBox="1"/>
          <p:nvPr/>
        </p:nvSpPr>
        <p:spPr>
          <a:xfrm>
            <a:off x="76200" y="3098000"/>
            <a:ext cx="9006000" cy="18267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0 loss: 1.55474 prediction:  [[3 3 3 3 4 4]] true Y:  [[1, 0, 2, 3, 3, 4]] Prediction str:  lllloo</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1 loss: 1.55081 prediction:  [[3 3 3 3 4 4]] true Y:  [[1, 0, 2, 3, 3, 4]] Prediction str:  lllloo</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2 loss: 1.54704 prediction:  [[3 3 3 3 4 4]] true Y:  [[1, 0, 2, 3, 3, 4]] Prediction str:  lllloo</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3 loss: 1.54342 prediction:  [[3 3 3 3 4 4]] true Y:  [[1, 0, 2, 3, 3, 4]] Prediction str:  lllloo</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1998 loss: 0.75305 prediction:  [[1 0 2 3 3 4]] true Y:  [[1, 0, 2, 3, 3, 4]] Prediction str:  ihello</a:t>
            </a:r>
          </a:p>
          <a:p>
            <a:pPr indent="0" lvl="0" marL="0" rtl="0">
              <a:lnSpc>
                <a:spcPct val="115000"/>
              </a:lnSpc>
              <a:spcBef>
                <a:spcPts val="0"/>
              </a:spcBef>
              <a:buNone/>
            </a:pPr>
            <a:r>
              <a:rPr b="1" lang="en" sz="1200">
                <a:solidFill>
                  <a:srgbClr val="008080"/>
                </a:solidFill>
                <a:highlight>
                  <a:srgbClr val="FFFFFF"/>
                </a:highlight>
                <a:latin typeface="Consolas"/>
                <a:ea typeface="Consolas"/>
                <a:cs typeface="Consolas"/>
                <a:sym typeface="Consolas"/>
              </a:rPr>
              <a:t>1999 loss: 0.752973 prediction:  [[1 0 2 3 3 4]] true Y:  [[1, 0, 2, 3, 3, 4]] Prediction str:  </a:t>
            </a:r>
            <a:r>
              <a:rPr b="1" lang="en" sz="1800">
                <a:solidFill>
                  <a:srgbClr val="008080"/>
                </a:solidFill>
                <a:highlight>
                  <a:srgbClr val="FFFFFF"/>
                </a:highlight>
                <a:latin typeface="Consolas"/>
                <a:ea typeface="Consolas"/>
                <a:cs typeface="Consolas"/>
                <a:sym typeface="Consolas"/>
              </a:rPr>
              <a:t>ihello</a:t>
            </a:r>
          </a:p>
        </p:txBody>
      </p:sp>
      <p:sp>
        <p:nvSpPr>
          <p:cNvPr id="506" name="Shape 506"/>
          <p:cNvSpPr txBox="1"/>
          <p:nvPr/>
        </p:nvSpPr>
        <p:spPr>
          <a:xfrm>
            <a:off x="3302225" y="4676400"/>
            <a:ext cx="6199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pic>
        <p:nvPicPr>
          <p:cNvPr id="511" name="Shape 511"/>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512" name="Shape 512"/>
          <p:cNvSpPr txBox="1"/>
          <p:nvPr>
            <p:ph type="title"/>
          </p:nvPr>
        </p:nvSpPr>
        <p:spPr>
          <a:xfrm>
            <a:off x="1812726" y="853400"/>
            <a:ext cx="5518500" cy="1741200"/>
          </a:xfrm>
          <a:prstGeom prst="rect">
            <a:avLst/>
          </a:prstGeom>
          <a:noFill/>
          <a:ln>
            <a:noFill/>
          </a:ln>
        </p:spPr>
        <p:txBody>
          <a:bodyPr anchorCtr="0" anchor="b"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r>
              <a:rPr lang="en"/>
              <a:t>3</a:t>
            </a: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RNN with long </a:t>
            </a:r>
            <a:r>
              <a:rPr lang="en" sz="2700"/>
              <a:t>sequences</a:t>
            </a:r>
          </a:p>
        </p:txBody>
      </p:sp>
      <p:sp>
        <p:nvSpPr>
          <p:cNvPr id="513" name="Shape 513"/>
          <p:cNvSpPr txBox="1"/>
          <p:nvPr/>
        </p:nvSpPr>
        <p:spPr>
          <a:xfrm>
            <a:off x="1279125" y="3208031"/>
            <a:ext cx="6585900" cy="596100"/>
          </a:xfrm>
          <a:prstGeom prst="rect">
            <a:avLst/>
          </a:prstGeom>
          <a:noFill/>
          <a:ln>
            <a:noFill/>
          </a:ln>
        </p:spPr>
        <p:txBody>
          <a:bodyPr anchorCtr="0" anchor="t" bIns="26775" lIns="26775" rIns="26775" wrap="square" tIns="26775">
            <a:noAutofit/>
          </a:bodyPr>
          <a:lstStyle/>
          <a:p>
            <a:pPr indent="0" lvl="0" mar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indent="0" lvl="0" mar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indent="0" lvl="0" marL="0" rtl="0" algn="ctr">
              <a:spcBef>
                <a:spcPts val="0"/>
              </a:spcBef>
              <a:buNone/>
            </a:pPr>
            <a:r>
              <a:t/>
            </a:r>
            <a:endParaRPr sz="1900">
              <a:latin typeface="Gill Sans"/>
              <a:ea typeface="Gill Sans"/>
              <a:cs typeface="Gill Sans"/>
              <a:sym typeface="Gill Sans"/>
            </a:endParaRPr>
          </a:p>
          <a:p>
            <a:pPr indent="0" lvl="0" marL="0" rtl="0" algn="ctr">
              <a:spcBef>
                <a:spcPts val="0"/>
              </a:spcBef>
              <a:buNone/>
            </a:pPr>
            <a:r>
              <a:t/>
            </a:r>
            <a:endParaRPr sz="1900">
              <a:latin typeface="Gill Sans"/>
              <a:ea typeface="Gill Sans"/>
              <a:cs typeface="Gill Sans"/>
              <a:sym typeface="Gill Sans"/>
            </a:endParaRPr>
          </a:p>
        </p:txBody>
      </p:sp>
      <p:grpSp>
        <p:nvGrpSpPr>
          <p:cNvPr id="514" name="Shape 514"/>
          <p:cNvGrpSpPr/>
          <p:nvPr/>
        </p:nvGrpSpPr>
        <p:grpSpPr>
          <a:xfrm>
            <a:off x="-348127" y="87975"/>
            <a:ext cx="2543803" cy="1589522"/>
            <a:chOff x="-928337" y="234600"/>
            <a:chExt cx="6783474" cy="4238725"/>
          </a:xfrm>
        </p:grpSpPr>
        <p:pic>
          <p:nvPicPr>
            <p:cNvPr id="515" name="Shape 515"/>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516" name="Shape 516"/>
            <p:cNvSpPr txBox="1"/>
            <p:nvPr/>
          </p:nvSpPr>
          <p:spPr>
            <a:xfrm>
              <a:off x="672550" y="234600"/>
              <a:ext cx="3581700" cy="10512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t>With TF 1.0!</a:t>
              </a:r>
            </a:p>
          </p:txBody>
        </p:sp>
      </p:grpSp>
      <p:pic>
        <p:nvPicPr>
          <p:cNvPr id="517" name="Shape 517"/>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Shape 522"/>
          <p:cNvSpPr txBox="1"/>
          <p:nvPr>
            <p:ph type="title"/>
          </p:nvPr>
        </p:nvSpPr>
        <p:spPr>
          <a:xfrm>
            <a:off x="225375" y="133950"/>
            <a:ext cx="8813100" cy="1285800"/>
          </a:xfrm>
          <a:prstGeom prst="rect">
            <a:avLst/>
          </a:prstGeom>
        </p:spPr>
        <p:txBody>
          <a:bodyPr anchorCtr="0" anchor="ctr" bIns="34275" lIns="34275" rIns="34275" wrap="square" tIns="34275">
            <a:noAutofit/>
          </a:bodyPr>
          <a:lstStyle/>
          <a:p>
            <a:pPr indent="0" lvl="0" marL="0" rtl="0">
              <a:spcBef>
                <a:spcPts val="0"/>
              </a:spcBef>
              <a:buNone/>
            </a:pPr>
            <a:r>
              <a:rPr lang="en" sz="3000" u="sng">
                <a:solidFill>
                  <a:schemeClr val="hlink"/>
                </a:solidFill>
                <a:hlinkClick r:id="rId3"/>
              </a:rPr>
              <a:t>https://github.com/hunkim/DeepLearningZeroToAll/</a:t>
            </a:r>
            <a:r>
              <a:rPr lang="en" sz="3000"/>
              <a:t> </a:t>
            </a:r>
          </a:p>
        </p:txBody>
      </p:sp>
      <p:pic>
        <p:nvPicPr>
          <p:cNvPr id="523" name="Shape 523"/>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524" name="Shape 524"/>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525" name="Shape 525"/>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526" name="Shape 526"/>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527" name="Shape 527"/>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528" name="Shape 528"/>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529" name="Shape 529"/>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530" name="Shape 530"/>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531" name="Shape 531"/>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532" name="Shape 532"/>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533" name="Shape 533"/>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534" name="Shape 534"/>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rtl="0">
              <a:spcBef>
                <a:spcPts val="0"/>
              </a:spcBef>
              <a:buNone/>
            </a:pPr>
            <a:r>
              <a:rPr lang="en"/>
              <a:t>Manual d</a:t>
            </a:r>
            <a:r>
              <a:rPr lang="en"/>
              <a:t>ata creation</a:t>
            </a:r>
          </a:p>
        </p:txBody>
      </p:sp>
      <p:sp>
        <p:nvSpPr>
          <p:cNvPr id="540" name="Shape 540"/>
          <p:cNvSpPr txBox="1"/>
          <p:nvPr/>
        </p:nvSpPr>
        <p:spPr>
          <a:xfrm>
            <a:off x="1592000" y="1127150"/>
            <a:ext cx="6043500" cy="36018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idx2char</a:t>
            </a:r>
            <a:r>
              <a:rPr lang="en" sz="1800">
                <a:solidFill>
                  <a:schemeClr val="dk1"/>
                </a:solidFill>
                <a:highlight>
                  <a:srgbClr val="FFFFFF"/>
                </a:highlight>
                <a:latin typeface="Consolas"/>
                <a:ea typeface="Consolas"/>
                <a:cs typeface="Consolas"/>
                <a:sym typeface="Consolas"/>
              </a:rPr>
              <a:t> = [</a:t>
            </a:r>
            <a:r>
              <a:rPr b="1" lang="en" sz="1800">
                <a:solidFill>
                  <a:srgbClr val="008080"/>
                </a:solidFill>
                <a:highlight>
                  <a:srgbClr val="FFFFFF"/>
                </a:highlight>
                <a:latin typeface="Consolas"/>
                <a:ea typeface="Consolas"/>
                <a:cs typeface="Consolas"/>
                <a:sym typeface="Consolas"/>
              </a:rPr>
              <a:t>'h'</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'i'</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'e'</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'l'</a:t>
            </a:r>
            <a:r>
              <a:rPr lang="en" sz="1800">
                <a:solidFill>
                  <a:schemeClr val="dk1"/>
                </a:solidFill>
                <a:highlight>
                  <a:srgbClr val="FFFFFF"/>
                </a:highlight>
                <a:latin typeface="Consolas"/>
                <a:ea typeface="Consolas"/>
                <a:cs typeface="Consolas"/>
                <a:sym typeface="Consolas"/>
              </a:rPr>
              <a:t>, </a:t>
            </a:r>
            <a:r>
              <a:rPr b="1" lang="en" sz="1800">
                <a:solidFill>
                  <a:srgbClr val="008080"/>
                </a:solidFill>
                <a:highlight>
                  <a:srgbClr val="FFFFFF"/>
                </a:highlight>
                <a:latin typeface="Consolas"/>
                <a:ea typeface="Consolas"/>
                <a:cs typeface="Consolas"/>
                <a:sym typeface="Consolas"/>
              </a:rPr>
              <a:t>'o'</a:t>
            </a:r>
            <a:r>
              <a:rPr lang="en" sz="1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x_data =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2</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hihell</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x_one_hot =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i 1</a:t>
            </a:r>
          </a:p>
          <a:p>
            <a:pPr indent="0" lvl="0" marL="0" rtl="0">
              <a:lnSpc>
                <a:spcPct val="115000"/>
              </a:lnSpc>
              <a:spcBef>
                <a:spcPts val="0"/>
              </a:spcBef>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h 0</a:t>
            </a:r>
          </a:p>
          <a:p>
            <a:pPr indent="0" lvl="0" marL="0" rtl="0">
              <a:lnSpc>
                <a:spcPct val="115000"/>
              </a:lnSpc>
              <a:spcBef>
                <a:spcPts val="0"/>
              </a:spcBef>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e 2</a:t>
            </a:r>
          </a:p>
          <a:p>
            <a:pPr indent="0" lvl="0" marL="0" rtl="0">
              <a:lnSpc>
                <a:spcPct val="115000"/>
              </a:lnSpc>
              <a:spcBef>
                <a:spcPts val="0"/>
              </a:spcBef>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rPr lang="en" sz="1800">
                <a:solidFill>
                  <a:srgbClr val="80808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l 3</a:t>
            </a:r>
          </a:p>
          <a:p>
            <a:pPr indent="0" lvl="0" marL="0" rtl="0">
              <a:lnSpc>
                <a:spcPct val="115000"/>
              </a:lnSpc>
              <a:spcBef>
                <a:spcPts val="0"/>
              </a:spcBef>
              <a:buNone/>
            </a:pPr>
            <a:r>
              <a:t/>
            </a:r>
            <a:endParaRPr sz="1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y_data =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2</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3</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4</a:t>
            </a:r>
            <a:r>
              <a:rPr lang="en" sz="1800">
                <a:solidFill>
                  <a:schemeClr val="dk1"/>
                </a:solidFill>
                <a:highlight>
                  <a:srgbClr val="FFFFFF"/>
                </a:highlight>
                <a:latin typeface="Consolas"/>
                <a:ea typeface="Consolas"/>
                <a:cs typeface="Consolas"/>
                <a:sym typeface="Consolas"/>
              </a:rPr>
              <a:t>]]    </a:t>
            </a:r>
            <a:r>
              <a:rPr i="1" lang="en" sz="1800">
                <a:solidFill>
                  <a:srgbClr val="808080"/>
                </a:solidFill>
                <a:highlight>
                  <a:srgbClr val="FFFFFF"/>
                </a:highlight>
                <a:latin typeface="Consolas"/>
                <a:ea typeface="Consolas"/>
                <a:cs typeface="Consolas"/>
                <a:sym typeface="Consolas"/>
              </a:rPr>
              <a:t># ihello</a:t>
            </a:r>
          </a:p>
        </p:txBody>
      </p:sp>
      <p:sp>
        <p:nvSpPr>
          <p:cNvPr id="541" name="Shape 541"/>
          <p:cNvSpPr txBox="1"/>
          <p:nvPr/>
        </p:nvSpPr>
        <p:spPr>
          <a:xfrm>
            <a:off x="3302225" y="4676400"/>
            <a:ext cx="6199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https://github.com/hunkim/DeepLearningZeroToAll/blob/master/lab-12-1-hello-rnn.py</a:t>
            </a:r>
            <a:r>
              <a:rPr lang="en" sz="1200">
                <a:solidFill>
                  <a:srgbClr val="808080"/>
                </a:solidFill>
              </a:rPr>
              <a:t> </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Shape 546"/>
          <p:cNvSpPr txBox="1"/>
          <p:nvPr>
            <p:ph type="title"/>
          </p:nvPr>
        </p:nvSpPr>
        <p:spPr>
          <a:xfrm>
            <a:off x="3816075" y="133950"/>
            <a:ext cx="5336100" cy="1086000"/>
          </a:xfrm>
          <a:prstGeom prst="rect">
            <a:avLst/>
          </a:prstGeom>
        </p:spPr>
        <p:txBody>
          <a:bodyPr anchorCtr="0" anchor="ctr" bIns="34275" lIns="34275" rIns="34275" wrap="square" tIns="34275">
            <a:noAutofit/>
          </a:bodyPr>
          <a:lstStyle/>
          <a:p>
            <a:pPr indent="0" lvl="0" marL="0" rtl="0">
              <a:spcBef>
                <a:spcPts val="0"/>
              </a:spcBef>
              <a:buNone/>
            </a:pPr>
            <a:r>
              <a:rPr lang="en"/>
              <a:t>Better</a:t>
            </a:r>
            <a:r>
              <a:rPr lang="en"/>
              <a:t> data creation</a:t>
            </a:r>
          </a:p>
        </p:txBody>
      </p:sp>
      <p:sp>
        <p:nvSpPr>
          <p:cNvPr id="547" name="Shape 547"/>
          <p:cNvSpPr txBox="1"/>
          <p:nvPr/>
        </p:nvSpPr>
        <p:spPr>
          <a:xfrm>
            <a:off x="344075" y="1028700"/>
            <a:ext cx="8634600" cy="36003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sample = </a:t>
            </a:r>
            <a:r>
              <a:rPr b="1" lang="en">
                <a:solidFill>
                  <a:srgbClr val="008080"/>
                </a:solidFill>
                <a:highlight>
                  <a:srgbClr val="FFFFFF"/>
                </a:highlight>
                <a:latin typeface="Consolas"/>
                <a:ea typeface="Consolas"/>
                <a:cs typeface="Consolas"/>
                <a:sym typeface="Consolas"/>
              </a:rPr>
              <a:t>" if you want you"</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idx2char = </a:t>
            </a:r>
            <a:r>
              <a:rPr lang="en">
                <a:solidFill>
                  <a:srgbClr val="000080"/>
                </a:solidFill>
                <a:highlight>
                  <a:srgbClr val="FFFFFF"/>
                </a:highlight>
                <a:latin typeface="Consolas"/>
                <a:ea typeface="Consolas"/>
                <a:cs typeface="Consolas"/>
                <a:sym typeface="Consolas"/>
              </a:rPr>
              <a:t>list</a:t>
            </a:r>
            <a:r>
              <a:rPr lang="en">
                <a:solidFill>
                  <a:schemeClr val="dk1"/>
                </a:solidFill>
                <a:highlight>
                  <a:srgbClr val="FFFFFF"/>
                </a:highlight>
                <a:latin typeface="Consolas"/>
                <a:ea typeface="Consolas"/>
                <a:cs typeface="Consolas"/>
                <a:sym typeface="Consolas"/>
              </a:rPr>
              <a:t>(</a:t>
            </a:r>
            <a:r>
              <a:rPr lang="en">
                <a:solidFill>
                  <a:srgbClr val="000080"/>
                </a:solidFill>
                <a:highlight>
                  <a:srgbClr val="FFFFFF"/>
                </a:highlight>
                <a:latin typeface="Consolas"/>
                <a:ea typeface="Consolas"/>
                <a:cs typeface="Consolas"/>
                <a:sym typeface="Consolas"/>
              </a:rPr>
              <a:t>set</a:t>
            </a:r>
            <a:r>
              <a:rPr lang="en">
                <a:solidFill>
                  <a:schemeClr val="dk1"/>
                </a:solidFill>
                <a:highlight>
                  <a:srgbClr val="FFFFFF"/>
                </a:highlight>
                <a:latin typeface="Consolas"/>
                <a:ea typeface="Consolas"/>
                <a:cs typeface="Consolas"/>
                <a:sym typeface="Consolas"/>
              </a:rPr>
              <a:t>(sample))  </a:t>
            </a:r>
            <a:r>
              <a:rPr i="1" lang="en">
                <a:solidFill>
                  <a:srgbClr val="808080"/>
                </a:solidFill>
                <a:highlight>
                  <a:srgbClr val="FFFFFF"/>
                </a:highlight>
                <a:latin typeface="Consolas"/>
                <a:ea typeface="Consolas"/>
                <a:cs typeface="Consolas"/>
                <a:sym typeface="Consolas"/>
              </a:rPr>
              <a:t># index -&gt; char</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char2idx = {c: i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c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enumerate</a:t>
            </a:r>
            <a:r>
              <a:rPr lang="en">
                <a:solidFill>
                  <a:schemeClr val="dk1"/>
                </a:solidFill>
                <a:highlight>
                  <a:srgbClr val="FFFFFF"/>
                </a:highlight>
                <a:latin typeface="Consolas"/>
                <a:ea typeface="Consolas"/>
                <a:cs typeface="Consolas"/>
                <a:sym typeface="Consolas"/>
              </a:rPr>
              <a:t>(idx2char)}  </a:t>
            </a:r>
            <a:r>
              <a:rPr i="1" lang="en">
                <a:solidFill>
                  <a:srgbClr val="808080"/>
                </a:solidFill>
                <a:highlight>
                  <a:srgbClr val="FFFFFF"/>
                </a:highlight>
                <a:latin typeface="Consolas"/>
                <a:ea typeface="Consolas"/>
                <a:cs typeface="Consolas"/>
                <a:sym typeface="Consolas"/>
              </a:rPr>
              <a:t># char -&gt; idx</a:t>
            </a:r>
          </a:p>
          <a:p>
            <a:pPr indent="0" lvl="0" marL="0" rtl="0">
              <a:lnSpc>
                <a:spcPct val="115000"/>
              </a:lnSpc>
              <a:spcBef>
                <a:spcPts val="0"/>
              </a:spcBef>
              <a:buNone/>
            </a:pPr>
            <a:r>
              <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sample_idx = [char2idx[c]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c </a:t>
            </a:r>
            <a:r>
              <a:rPr b="1" lang="en">
                <a:solidFill>
                  <a:srgbClr val="000080"/>
                </a:solidFill>
                <a:highlight>
                  <a:srgbClr val="FFFFFF"/>
                </a:highlight>
                <a:latin typeface="Consolas"/>
                <a:ea typeface="Consolas"/>
                <a:cs typeface="Consolas"/>
                <a:sym typeface="Consolas"/>
              </a:rPr>
              <a:t>in </a:t>
            </a:r>
            <a:r>
              <a:rPr lang="en">
                <a:solidFill>
                  <a:schemeClr val="dk1"/>
                </a:solidFill>
                <a:highlight>
                  <a:srgbClr val="FFFFFF"/>
                </a:highlight>
                <a:latin typeface="Consolas"/>
                <a:ea typeface="Consolas"/>
                <a:cs typeface="Consolas"/>
                <a:sym typeface="Consolas"/>
              </a:rPr>
              <a:t>sample]  </a:t>
            </a:r>
            <a:r>
              <a:rPr i="1" lang="en">
                <a:solidFill>
                  <a:srgbClr val="808080"/>
                </a:solidFill>
                <a:highlight>
                  <a:srgbClr val="FFFFFF"/>
                </a:highlight>
                <a:latin typeface="Consolas"/>
                <a:ea typeface="Consolas"/>
                <a:cs typeface="Consolas"/>
                <a:sym typeface="Consolas"/>
              </a:rPr>
              <a:t># char to index</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x_data = [sample_idx[:-</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X data sample (0 ~ n-1) hello: hell</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y_data = [sample_idx[</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Y label sample (1 ~ n)  hello: ello</a:t>
            </a:r>
          </a:p>
          <a:p>
            <a:pPr indent="0" lvl="0" marL="0" rtl="0">
              <a:lnSpc>
                <a:spcPct val="115000"/>
              </a:lnSpc>
              <a:spcBef>
                <a:spcPts val="0"/>
              </a:spcBef>
              <a:buNone/>
            </a:pPr>
            <a:r>
              <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X data</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Y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lang="en">
                <a:solidFill>
                  <a:srgbClr val="808080"/>
                </a:solidFill>
                <a:highlight>
                  <a:srgbClr val="FFFFFF"/>
                </a:highlight>
                <a:latin typeface="Consolas"/>
                <a:ea typeface="Consolas"/>
                <a:cs typeface="Consolas"/>
                <a:sym typeface="Consolas"/>
              </a:rPr>
              <a:t># Y label</a:t>
            </a:r>
          </a:p>
          <a:p>
            <a:pPr indent="0" lvl="0" marL="0" rtl="0">
              <a:lnSpc>
                <a:spcPct val="115000"/>
              </a:lnSpc>
              <a:spcBef>
                <a:spcPts val="0"/>
              </a:spcBef>
              <a:buNone/>
            </a:pPr>
            <a:r>
              <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sz="1600">
                <a:solidFill>
                  <a:schemeClr val="dk1"/>
                </a:solidFill>
                <a:highlight>
                  <a:srgbClr val="FFFFFF"/>
                </a:highlight>
                <a:latin typeface="Consolas"/>
                <a:ea typeface="Consolas"/>
                <a:cs typeface="Consolas"/>
                <a:sym typeface="Consolas"/>
              </a:rPr>
              <a:t>X_one_hot</a:t>
            </a:r>
            <a:r>
              <a:rPr lang="en" sz="1600">
                <a:solidFill>
                  <a:schemeClr val="dk1"/>
                </a:solidFill>
                <a:highlight>
                  <a:srgbClr val="FFFFFF"/>
                </a:highlight>
                <a:latin typeface="Consolas"/>
                <a:ea typeface="Consolas"/>
                <a:cs typeface="Consolas"/>
                <a:sym typeface="Consolas"/>
              </a:rPr>
              <a:t> = </a:t>
            </a:r>
            <a:r>
              <a:rPr b="1" lang="en" sz="1600">
                <a:solidFill>
                  <a:srgbClr val="7F6000"/>
                </a:solidFill>
                <a:highlight>
                  <a:srgbClr val="FFFFFF"/>
                </a:highlight>
                <a:latin typeface="Consolas"/>
                <a:ea typeface="Consolas"/>
                <a:cs typeface="Consolas"/>
                <a:sym typeface="Consolas"/>
              </a:rPr>
              <a:t>tf.one_hot</a:t>
            </a:r>
            <a:r>
              <a:rPr lang="en" sz="1600">
                <a:solidFill>
                  <a:schemeClr val="dk1"/>
                </a:solidFill>
                <a:highlight>
                  <a:srgbClr val="FFFFFF"/>
                </a:highlight>
                <a:latin typeface="Consolas"/>
                <a:ea typeface="Consolas"/>
                <a:cs typeface="Consolas"/>
                <a:sym typeface="Consolas"/>
              </a:rPr>
              <a:t>(X, num_classes)  </a:t>
            </a:r>
            <a:r>
              <a:rPr i="1" lang="en" sz="1600">
                <a:solidFill>
                  <a:srgbClr val="808080"/>
                </a:solidFill>
                <a:highlight>
                  <a:srgbClr val="FFFFFF"/>
                </a:highlight>
                <a:latin typeface="Consolas"/>
                <a:ea typeface="Consolas"/>
                <a:cs typeface="Consolas"/>
                <a:sym typeface="Consolas"/>
              </a:rPr>
              <a:t># one hot: 1 -&gt; 0 1 0 0 0 0 0 0 0 0</a:t>
            </a:r>
          </a:p>
        </p:txBody>
      </p:sp>
      <p:sp>
        <p:nvSpPr>
          <p:cNvPr id="548" name="Shape 548"/>
          <p:cNvSpPr txBox="1"/>
          <p:nvPr/>
        </p:nvSpPr>
        <p:spPr>
          <a:xfrm>
            <a:off x="3063200" y="4890000"/>
            <a:ext cx="61998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https://github.com/hunkim/DeepLearningZeroToAll/blob/master/lab-12-2-char-seq-rnn.py</a:t>
            </a:r>
            <a:r>
              <a:rPr lang="en" sz="1200">
                <a:solidFill>
                  <a:schemeClr val="dk1"/>
                </a:solidFill>
              </a:rPr>
              <a:t> </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a:spcBef>
                <a:spcPts val="0"/>
              </a:spcBef>
              <a:buNone/>
            </a:pPr>
            <a:r>
              <a:rPr lang="en"/>
              <a:t>Hyper parameters</a:t>
            </a:r>
          </a:p>
        </p:txBody>
      </p:sp>
      <p:sp>
        <p:nvSpPr>
          <p:cNvPr id="554" name="Shape 554"/>
          <p:cNvSpPr txBox="1"/>
          <p:nvPr/>
        </p:nvSpPr>
        <p:spPr>
          <a:xfrm>
            <a:off x="413725" y="1419750"/>
            <a:ext cx="8464500" cy="3000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sample = </a:t>
            </a:r>
            <a:r>
              <a:rPr b="1" lang="en" sz="1600">
                <a:solidFill>
                  <a:srgbClr val="008080"/>
                </a:solidFill>
                <a:highlight>
                  <a:srgbClr val="FFFFFF"/>
                </a:highlight>
                <a:latin typeface="Consolas"/>
                <a:ea typeface="Consolas"/>
                <a:cs typeface="Consolas"/>
                <a:sym typeface="Consolas"/>
              </a:rPr>
              <a:t>" if you want you"</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idx2char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(sample))  </a:t>
            </a:r>
            <a:r>
              <a:rPr i="1" lang="en" sz="1600">
                <a:solidFill>
                  <a:srgbClr val="808080"/>
                </a:solidFill>
                <a:highlight>
                  <a:srgbClr val="FFFFFF"/>
                </a:highlight>
                <a:latin typeface="Consolas"/>
                <a:ea typeface="Consolas"/>
                <a:cs typeface="Consolas"/>
                <a:sym typeface="Consolas"/>
              </a:rPr>
              <a:t># index -&gt; char</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char2idx = {c: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c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(idx2char)}  </a:t>
            </a:r>
            <a:r>
              <a:rPr i="1" lang="en" sz="1600">
                <a:solidFill>
                  <a:srgbClr val="808080"/>
                </a:solidFill>
                <a:highlight>
                  <a:srgbClr val="FFFFFF"/>
                </a:highlight>
                <a:latin typeface="Consolas"/>
                <a:ea typeface="Consolas"/>
                <a:cs typeface="Consolas"/>
                <a:sym typeface="Consolas"/>
              </a:rPr>
              <a:t># char -&gt; idx</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hyper parameters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dic_size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(char2idx)  </a:t>
            </a:r>
            <a:r>
              <a:rPr i="1" lang="en" sz="1600">
                <a:solidFill>
                  <a:srgbClr val="808080"/>
                </a:solidFill>
                <a:highlight>
                  <a:srgbClr val="FFFFFF"/>
                </a:highlight>
                <a:latin typeface="Consolas"/>
                <a:ea typeface="Consolas"/>
                <a:cs typeface="Consolas"/>
                <a:sym typeface="Consolas"/>
              </a:rPr>
              <a:t># RNN input size (one hot size)</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rnn_hidden_size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(char2idx) </a:t>
            </a:r>
            <a:r>
              <a:rPr i="1"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RNN output size</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num_classes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(char2idx)  </a:t>
            </a:r>
            <a:r>
              <a:rPr i="1" lang="en" sz="1600">
                <a:solidFill>
                  <a:srgbClr val="808080"/>
                </a:solidFill>
                <a:highlight>
                  <a:srgbClr val="FFFFFF"/>
                </a:highlight>
                <a:latin typeface="Consolas"/>
                <a:ea typeface="Consolas"/>
                <a:cs typeface="Consolas"/>
                <a:sym typeface="Consolas"/>
              </a:rPr>
              <a:t># final output size (RNN or softmax, etc.)</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batch_size = </a:t>
            </a:r>
            <a:r>
              <a:rPr lang="en" sz="1600">
                <a:solidFill>
                  <a:srgbClr val="0000FF"/>
                </a:solidFill>
                <a:highlight>
                  <a:srgbClr val="FFFFFF"/>
                </a:highlight>
                <a:latin typeface="Consolas"/>
                <a:ea typeface="Consolas"/>
                <a:cs typeface="Consolas"/>
                <a:sym typeface="Consolas"/>
              </a:rPr>
              <a:t>1  </a:t>
            </a:r>
            <a:r>
              <a:rPr i="1" lang="en" sz="1600">
                <a:solidFill>
                  <a:srgbClr val="808080"/>
                </a:solidFill>
                <a:highlight>
                  <a:srgbClr val="FFFFFF"/>
                </a:highlight>
                <a:latin typeface="Consolas"/>
                <a:ea typeface="Consolas"/>
                <a:cs typeface="Consolas"/>
                <a:sym typeface="Consolas"/>
              </a:rPr>
              <a:t># one sample data, one batch</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sequence_length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(sample) - </a:t>
            </a:r>
            <a:r>
              <a:rPr lang="en" sz="1600">
                <a:solidFill>
                  <a:srgbClr val="0000FF"/>
                </a:solidFill>
                <a:highlight>
                  <a:srgbClr val="FFFFFF"/>
                </a:highlight>
                <a:latin typeface="Consolas"/>
                <a:ea typeface="Consolas"/>
                <a:cs typeface="Consolas"/>
                <a:sym typeface="Consolas"/>
              </a:rPr>
              <a:t>1  </a:t>
            </a:r>
            <a:r>
              <a:rPr i="1" lang="en" sz="1600">
                <a:solidFill>
                  <a:srgbClr val="808080"/>
                </a:solidFill>
                <a:highlight>
                  <a:srgbClr val="FFFFFF"/>
                </a:highlight>
                <a:latin typeface="Consolas"/>
                <a:ea typeface="Consolas"/>
                <a:cs typeface="Consolas"/>
                <a:sym typeface="Consolas"/>
              </a:rPr>
              <a:t># number of lstm unfolding (unit #)</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ph type="title"/>
          </p:nvPr>
        </p:nvSpPr>
        <p:spPr>
          <a:xfrm>
            <a:off x="-8188" y="-170855"/>
            <a:ext cx="9160500" cy="1285800"/>
          </a:xfrm>
          <a:prstGeom prst="rect">
            <a:avLst/>
          </a:prstGeom>
        </p:spPr>
        <p:txBody>
          <a:bodyPr anchorCtr="0" anchor="ctr" bIns="34275" lIns="34275" rIns="34275" wrap="square" tIns="34275">
            <a:noAutofit/>
          </a:bodyPr>
          <a:lstStyle/>
          <a:p>
            <a:pPr indent="0" lvl="0" marL="0">
              <a:spcBef>
                <a:spcPts val="0"/>
              </a:spcBef>
              <a:buNone/>
            </a:pPr>
            <a:r>
              <a:rPr lang="en"/>
              <a:t>LSTM and Loss</a:t>
            </a:r>
          </a:p>
        </p:txBody>
      </p:sp>
      <p:sp>
        <p:nvSpPr>
          <p:cNvPr id="560" name="Shape 560"/>
          <p:cNvSpPr txBox="1"/>
          <p:nvPr/>
        </p:nvSpPr>
        <p:spPr>
          <a:xfrm>
            <a:off x="76200" y="838625"/>
            <a:ext cx="9144000" cy="40722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X data</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Y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Y label</a:t>
            </a:r>
          </a:p>
          <a:p>
            <a:pPr indent="4914900" lvl="0" marL="0" rtl="0">
              <a:lnSpc>
                <a:spcPct val="115000"/>
              </a:lnSpc>
              <a:spcBef>
                <a:spcPts val="0"/>
              </a:spcBef>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sz="1800">
                <a:solidFill>
                  <a:srgbClr val="7F6000"/>
                </a:solidFill>
                <a:highlight>
                  <a:srgbClr val="FFFFFF"/>
                </a:highlight>
                <a:latin typeface="Consolas"/>
                <a:ea typeface="Consolas"/>
                <a:cs typeface="Consolas"/>
                <a:sym typeface="Consolas"/>
              </a:rPr>
              <a:t>X</a:t>
            </a:r>
            <a:r>
              <a:rPr b="1" lang="en" sz="1800">
                <a:solidFill>
                  <a:srgbClr val="7F6000"/>
                </a:solidFill>
                <a:highlight>
                  <a:srgbClr val="FFFFFF"/>
                </a:highlight>
                <a:latin typeface="Consolas"/>
                <a:ea typeface="Consolas"/>
                <a:cs typeface="Consolas"/>
                <a:sym typeface="Consolas"/>
              </a:rPr>
              <a:t>_one_hot</a:t>
            </a:r>
            <a:r>
              <a:rPr lang="en">
                <a:solidFill>
                  <a:schemeClr val="dk1"/>
                </a:solidFill>
                <a:highlight>
                  <a:srgbClr val="FFFFFF"/>
                </a:highlight>
                <a:latin typeface="Consolas"/>
                <a:ea typeface="Consolas"/>
                <a:cs typeface="Consolas"/>
                <a:sym typeface="Consolas"/>
              </a:rPr>
              <a:t> = tf.one_hot(X, num_classes)  </a:t>
            </a:r>
            <a:r>
              <a:rPr i="1" lang="en">
                <a:solidFill>
                  <a:srgbClr val="808080"/>
                </a:solidFill>
                <a:highlight>
                  <a:srgbClr val="FFFFFF"/>
                </a:highlight>
                <a:latin typeface="Consolas"/>
                <a:ea typeface="Consolas"/>
                <a:cs typeface="Consolas"/>
                <a:sym typeface="Consolas"/>
              </a:rPr>
              <a:t># one hot: 1 -&gt; 0 1 0 0 0 0 0 0 0 0</a:t>
            </a:r>
          </a:p>
          <a:p>
            <a:pPr indent="0" lvl="0" marL="0" rtl="0">
              <a:lnSpc>
                <a:spcPct val="115000"/>
              </a:lnSpc>
              <a:spcBef>
                <a:spcPts val="0"/>
              </a:spcBef>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cell = tf.contrib.rnn.BasicLSTMCell(</a:t>
            </a:r>
            <a:r>
              <a:rPr lang="en">
                <a:solidFill>
                  <a:srgbClr val="660099"/>
                </a:solidFill>
                <a:highlight>
                  <a:srgbClr val="FFFFFF"/>
                </a:highlight>
                <a:latin typeface="Consolas"/>
                <a:ea typeface="Consolas"/>
                <a:cs typeface="Consolas"/>
                <a:sym typeface="Consolas"/>
              </a:rPr>
              <a:t>num_units</a:t>
            </a:r>
            <a:r>
              <a:rPr lang="en">
                <a:solidFill>
                  <a:schemeClr val="dk1"/>
                </a:solidFill>
                <a:highlight>
                  <a:srgbClr val="FFFFFF"/>
                </a:highlight>
                <a:latin typeface="Consolas"/>
                <a:ea typeface="Consolas"/>
                <a:cs typeface="Consolas"/>
                <a:sym typeface="Consolas"/>
              </a:rPr>
              <a:t>=rnn_hidden_size, </a:t>
            </a:r>
            <a:r>
              <a:rPr lang="en">
                <a:solidFill>
                  <a:srgbClr val="660099"/>
                </a:solidFill>
                <a:highlight>
                  <a:srgbClr val="FFFFFF"/>
                </a:highlight>
                <a:latin typeface="Consolas"/>
                <a:ea typeface="Consolas"/>
                <a:cs typeface="Consolas"/>
                <a:sym typeface="Consolas"/>
              </a:rPr>
              <a:t>state_is_tuple</a:t>
            </a:r>
            <a:r>
              <a:rPr lang="en">
                <a:solidFill>
                  <a:schemeClr val="dk1"/>
                </a:solidFill>
                <a:highlight>
                  <a:srgbClr val="FFFFFF"/>
                </a:highlight>
                <a:latin typeface="Consolas"/>
                <a:ea typeface="Consolas"/>
                <a:cs typeface="Consolas"/>
                <a:sym typeface="Consolas"/>
              </a:rPr>
              <a:t>=</a:t>
            </a:r>
            <a:r>
              <a:rPr b="1" lang="en">
                <a:solidFill>
                  <a:srgbClr val="000080"/>
                </a:solidFill>
                <a:highlight>
                  <a:srgbClr val="FFFFFF"/>
                </a:highlight>
                <a:latin typeface="Consolas"/>
                <a:ea typeface="Consolas"/>
                <a:cs typeface="Consolas"/>
                <a:sym typeface="Consolas"/>
              </a:rPr>
              <a:t>True</a:t>
            </a:r>
            <a:r>
              <a:rPr lang="en">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initial_state = cell.zero_state(batch_size, tf.float32)</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outputs, _states = tf.nn.dynamic_rnn(</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cell, </a:t>
            </a:r>
            <a:r>
              <a:rPr b="1" lang="en" sz="1800">
                <a:solidFill>
                  <a:srgbClr val="7F6000"/>
                </a:solidFill>
                <a:highlight>
                  <a:srgbClr val="FFFFFF"/>
                </a:highlight>
                <a:latin typeface="Consolas"/>
                <a:ea typeface="Consolas"/>
                <a:cs typeface="Consolas"/>
                <a:sym typeface="Consolas"/>
              </a:rPr>
              <a:t>X</a:t>
            </a:r>
            <a:r>
              <a:rPr b="1" lang="en" sz="1800">
                <a:solidFill>
                  <a:srgbClr val="7F6000"/>
                </a:solidFill>
                <a:highlight>
                  <a:srgbClr val="FFFFFF"/>
                </a:highlight>
                <a:latin typeface="Consolas"/>
                <a:ea typeface="Consolas"/>
                <a:cs typeface="Consolas"/>
                <a:sym typeface="Consolas"/>
              </a:rPr>
              <a:t>_one_hot</a:t>
            </a:r>
            <a:r>
              <a:rPr lang="en">
                <a:solidFill>
                  <a:schemeClr val="dk1"/>
                </a:solidFill>
                <a:highlight>
                  <a:srgbClr val="FFFFFF"/>
                </a:highlight>
                <a:latin typeface="Consolas"/>
                <a:ea typeface="Consolas"/>
                <a:cs typeface="Consolas"/>
                <a:sym typeface="Consolas"/>
              </a:rPr>
              <a:t>, </a:t>
            </a:r>
            <a:r>
              <a:rPr lang="en">
                <a:solidFill>
                  <a:srgbClr val="660099"/>
                </a:solidFill>
                <a:highlight>
                  <a:srgbClr val="FFFFFF"/>
                </a:highlight>
                <a:latin typeface="Consolas"/>
                <a:ea typeface="Consolas"/>
                <a:cs typeface="Consolas"/>
                <a:sym typeface="Consolas"/>
              </a:rPr>
              <a:t>initial_state</a:t>
            </a:r>
            <a:r>
              <a:rPr lang="en">
                <a:solidFill>
                  <a:schemeClr val="dk1"/>
                </a:solidFill>
                <a:highlight>
                  <a:srgbClr val="FFFFFF"/>
                </a:highlight>
                <a:latin typeface="Consolas"/>
                <a:ea typeface="Consolas"/>
                <a:cs typeface="Consolas"/>
                <a:sym typeface="Consolas"/>
              </a:rPr>
              <a:t>=initial_state, </a:t>
            </a:r>
            <a:r>
              <a:rPr lang="en">
                <a:solidFill>
                  <a:srgbClr val="660099"/>
                </a:solidFill>
                <a:highlight>
                  <a:srgbClr val="FFFFFF"/>
                </a:highlight>
                <a:latin typeface="Consolas"/>
                <a:ea typeface="Consolas"/>
                <a:cs typeface="Consolas"/>
                <a:sym typeface="Consolas"/>
              </a:rPr>
              <a:t>dtype</a:t>
            </a:r>
            <a:r>
              <a:rPr lang="en">
                <a:solidFill>
                  <a:schemeClr val="dk1"/>
                </a:solidFill>
                <a:highlight>
                  <a:srgbClr val="FFFFFF"/>
                </a:highlight>
                <a:latin typeface="Consolas"/>
                <a:ea typeface="Consolas"/>
                <a:cs typeface="Consolas"/>
                <a:sym typeface="Consolas"/>
              </a:rPr>
              <a:t>=tf.float32)</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weights = tf.ones([batch_size, sequence_length])</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sequence_loss = tf.contrib.seq2seq.sequence_loss(</a:t>
            </a:r>
            <a:r>
              <a:rPr lang="en">
                <a:solidFill>
                  <a:srgbClr val="660099"/>
                </a:solidFill>
                <a:highlight>
                  <a:srgbClr val="FFFFFF"/>
                </a:highlight>
                <a:latin typeface="Consolas"/>
                <a:ea typeface="Consolas"/>
                <a:cs typeface="Consolas"/>
                <a:sym typeface="Consolas"/>
              </a:rPr>
              <a:t>logits</a:t>
            </a:r>
            <a:r>
              <a:rPr lang="en">
                <a:solidFill>
                  <a:schemeClr val="dk1"/>
                </a:solidFill>
                <a:highlight>
                  <a:srgbClr val="FFFFFF"/>
                </a:highlight>
                <a:latin typeface="Consolas"/>
                <a:ea typeface="Consolas"/>
                <a:cs typeface="Consolas"/>
                <a:sym typeface="Consolas"/>
              </a:rPr>
              <a:t>=outputs, </a:t>
            </a:r>
            <a:r>
              <a:rPr lang="en">
                <a:solidFill>
                  <a:srgbClr val="660099"/>
                </a:solidFill>
                <a:highlight>
                  <a:srgbClr val="FFFFFF"/>
                </a:highlight>
                <a:latin typeface="Consolas"/>
                <a:ea typeface="Consolas"/>
                <a:cs typeface="Consolas"/>
                <a:sym typeface="Consolas"/>
              </a:rPr>
              <a:t>targets</a:t>
            </a:r>
            <a:r>
              <a:rPr lang="en">
                <a:solidFill>
                  <a:schemeClr val="dk1"/>
                </a:solidFill>
                <a:highlight>
                  <a:srgbClr val="FFFFFF"/>
                </a:highlight>
                <a:latin typeface="Consolas"/>
                <a:ea typeface="Consolas"/>
                <a:cs typeface="Consolas"/>
                <a:sym typeface="Consolas"/>
              </a:rPr>
              <a:t>=Y,</a:t>
            </a:r>
            <a:r>
              <a:rPr lang="en">
                <a:solidFill>
                  <a:srgbClr val="660099"/>
                </a:solidFill>
                <a:highlight>
                  <a:srgbClr val="FFFFFF"/>
                </a:highlight>
                <a:latin typeface="Consolas"/>
                <a:ea typeface="Consolas"/>
                <a:cs typeface="Consolas"/>
                <a:sym typeface="Consolas"/>
              </a:rPr>
              <a:t>weights</a:t>
            </a:r>
            <a:r>
              <a:rPr lang="en">
                <a:solidFill>
                  <a:schemeClr val="dk1"/>
                </a:solidFill>
                <a:highlight>
                  <a:srgbClr val="FFFFFF"/>
                </a:highlight>
                <a:latin typeface="Consolas"/>
                <a:ea typeface="Consolas"/>
                <a:cs typeface="Consolas"/>
                <a:sym typeface="Consolas"/>
              </a:rPr>
              <a:t>=weights)</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loss = tf.reduce_mean(sequence_loss)</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train = tf.train.GradientDescentOptimizer(</a:t>
            </a:r>
            <a:r>
              <a:rPr lang="en">
                <a:solidFill>
                  <a:srgbClr val="660099"/>
                </a:solidFill>
                <a:highlight>
                  <a:srgbClr val="FFFFFF"/>
                </a:highlight>
                <a:latin typeface="Consolas"/>
                <a:ea typeface="Consolas"/>
                <a:cs typeface="Consolas"/>
                <a:sym typeface="Consolas"/>
              </a:rPr>
              <a:t>learning_rate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0.1</a:t>
            </a:r>
            <a:r>
              <a:rPr lang="en">
                <a:solidFill>
                  <a:schemeClr val="dk1"/>
                </a:solidFill>
                <a:highlight>
                  <a:srgbClr val="FFFFFF"/>
                </a:highlight>
                <a:latin typeface="Consolas"/>
                <a:ea typeface="Consolas"/>
                <a:cs typeface="Consolas"/>
                <a:sym typeface="Consolas"/>
              </a:rPr>
              <a:t>).minimize(loss)</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prediction = tf.argmax(outputs, </a:t>
            </a:r>
            <a:r>
              <a:rPr lang="en">
                <a:solidFill>
                  <a:srgbClr val="660099"/>
                </a:solidFill>
                <a:highlight>
                  <a:srgbClr val="FFFFFF"/>
                </a:highlight>
                <a:latin typeface="Consolas"/>
                <a:ea typeface="Consolas"/>
                <a:cs typeface="Consolas"/>
                <a:sym typeface="Consolas"/>
              </a:rPr>
              <a:t>axis</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2</a:t>
            </a:r>
            <a:r>
              <a:rPr lang="en">
                <a:solidFill>
                  <a:schemeClr val="dk1"/>
                </a:solidFill>
                <a:highlight>
                  <a:srgbClr val="FFFFFF"/>
                </a:highlight>
                <a:latin typeface="Consolas"/>
                <a:ea typeface="Consolas"/>
                <a:cs typeface="Consolas"/>
                <a:sym typeface="Consolas"/>
              </a:rPr>
              <a:t>)</a:t>
            </a:r>
          </a:p>
        </p:txBody>
      </p:sp>
      <p:sp>
        <p:nvSpPr>
          <p:cNvPr id="561" name="Shape 561"/>
          <p:cNvSpPr txBox="1"/>
          <p:nvPr/>
        </p:nvSpPr>
        <p:spPr>
          <a:xfrm>
            <a:off x="3063200" y="4890000"/>
            <a:ext cx="61998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https://github.com/hunkim/DeepLearningZeroToAll/blob/master/lab-12-2-char-seq-rnn.py</a:t>
            </a:r>
            <a:r>
              <a:rPr lang="en" sz="1200">
                <a:solidFill>
                  <a:schemeClr val="dk1"/>
                </a:solidFill>
              </a:rPr>
              <a:t> </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8188" y="-170855"/>
            <a:ext cx="9160500" cy="1285800"/>
          </a:xfrm>
          <a:prstGeom prst="rect">
            <a:avLst/>
          </a:prstGeom>
        </p:spPr>
        <p:txBody>
          <a:bodyPr anchorCtr="0" anchor="ctr" bIns="34275" lIns="34275" rIns="34275" wrap="square" tIns="34275">
            <a:noAutofit/>
          </a:bodyPr>
          <a:lstStyle/>
          <a:p>
            <a:pPr indent="0" lvl="0" marL="0" rtl="0">
              <a:spcBef>
                <a:spcPts val="0"/>
              </a:spcBef>
              <a:buNone/>
            </a:pPr>
            <a:r>
              <a:rPr lang="en"/>
              <a:t>Training and Results</a:t>
            </a:r>
          </a:p>
        </p:txBody>
      </p:sp>
      <p:sp>
        <p:nvSpPr>
          <p:cNvPr id="567" name="Shape 567"/>
          <p:cNvSpPr txBox="1"/>
          <p:nvPr/>
        </p:nvSpPr>
        <p:spPr>
          <a:xfrm>
            <a:off x="1042650" y="809275"/>
            <a:ext cx="8101500" cy="25233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b="1" lang="en">
                <a:solidFill>
                  <a:srgbClr val="000080"/>
                </a:solidFill>
                <a:highlight>
                  <a:srgbClr val="FFFFFF"/>
                </a:highlight>
                <a:latin typeface="Consolas"/>
                <a:ea typeface="Consolas"/>
                <a:cs typeface="Consolas"/>
                <a:sym typeface="Consolas"/>
              </a:rPr>
              <a:t>with </a:t>
            </a:r>
            <a:r>
              <a:rPr lang="en">
                <a:solidFill>
                  <a:schemeClr val="dk1"/>
                </a:solidFill>
                <a:highlight>
                  <a:srgbClr val="FFFFFF"/>
                </a:highlight>
                <a:latin typeface="Consolas"/>
                <a:ea typeface="Consolas"/>
                <a:cs typeface="Consolas"/>
                <a:sym typeface="Consolas"/>
              </a:rPr>
              <a:t>tf.Session() </a:t>
            </a:r>
            <a:r>
              <a:rPr b="1" lang="en">
                <a:solidFill>
                  <a:srgbClr val="000080"/>
                </a:solidFill>
                <a:highlight>
                  <a:srgbClr val="FFFFFF"/>
                </a:highlight>
                <a:latin typeface="Consolas"/>
                <a:ea typeface="Consolas"/>
                <a:cs typeface="Consolas"/>
                <a:sym typeface="Consolas"/>
              </a:rPr>
              <a:t>as </a:t>
            </a:r>
            <a:r>
              <a:rPr lang="en">
                <a:solidFill>
                  <a:schemeClr val="dk1"/>
                </a:solidFill>
                <a:highlight>
                  <a:srgbClr val="FFFFFF"/>
                </a:highlight>
                <a:latin typeface="Consolas"/>
                <a:ea typeface="Consolas"/>
                <a:cs typeface="Consolas"/>
                <a:sym typeface="Consolas"/>
              </a:rPr>
              <a:t>sess:</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sess.run(tf.global_variables_initializer())</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range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3000</a:t>
            </a:r>
            <a:r>
              <a:rPr lang="en">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l, _ = sess.run([loss, train], </a:t>
            </a:r>
            <a:r>
              <a:rPr lang="en">
                <a:solidFill>
                  <a:srgbClr val="660099"/>
                </a:solidFill>
                <a:highlight>
                  <a:srgbClr val="FFFFFF"/>
                </a:highlight>
                <a:latin typeface="Consolas"/>
                <a:ea typeface="Consolas"/>
                <a:cs typeface="Consolas"/>
                <a:sym typeface="Consolas"/>
              </a:rPr>
              <a:t>feed_dict</a:t>
            </a:r>
            <a:r>
              <a:rPr lang="en">
                <a:solidFill>
                  <a:schemeClr val="dk1"/>
                </a:solidFill>
                <a:highlight>
                  <a:srgbClr val="FFFFFF"/>
                </a:highlight>
                <a:latin typeface="Consolas"/>
                <a:ea typeface="Consolas"/>
                <a:cs typeface="Consolas"/>
                <a:sym typeface="Consolas"/>
              </a:rPr>
              <a:t>={X: x_data, Y: y_data})</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result = sess.run(prediction, </a:t>
            </a:r>
            <a:r>
              <a:rPr lang="en">
                <a:solidFill>
                  <a:srgbClr val="660099"/>
                </a:solidFill>
                <a:highlight>
                  <a:srgbClr val="FFFFFF"/>
                </a:highlight>
                <a:latin typeface="Consolas"/>
                <a:ea typeface="Consolas"/>
                <a:cs typeface="Consolas"/>
                <a:sym typeface="Consolas"/>
              </a:rPr>
              <a:t>feed_dict</a:t>
            </a:r>
            <a:r>
              <a:rPr lang="en">
                <a:solidFill>
                  <a:schemeClr val="dk1"/>
                </a:solidFill>
                <a:highlight>
                  <a:srgbClr val="FFFFFF"/>
                </a:highlight>
                <a:latin typeface="Consolas"/>
                <a:ea typeface="Consolas"/>
                <a:cs typeface="Consolas"/>
                <a:sym typeface="Consolas"/>
              </a:rPr>
              <a:t>={X: x_data})</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print char using dic</a:t>
            </a:r>
          </a:p>
          <a:p>
            <a:pPr indent="0" lvl="0" marL="0" rtl="0">
              <a:lnSpc>
                <a:spcPct val="115000"/>
              </a:lnSpc>
              <a:spcBef>
                <a:spcPts val="0"/>
              </a:spcBef>
              <a:buNone/>
            </a:pPr>
            <a:r>
              <a:rPr i="1" lang="en">
                <a:solidFill>
                  <a:srgbClr val="808080"/>
                </a:solidFill>
                <a:highlight>
                  <a:srgbClr val="FFFFFF"/>
                </a:highlight>
                <a:latin typeface="Consolas"/>
                <a:ea typeface="Consolas"/>
                <a:cs typeface="Consolas"/>
                <a:sym typeface="Consolas"/>
              </a:rPr>
              <a:t>       </a:t>
            </a:r>
            <a:r>
              <a:rPr lang="en">
                <a:solidFill>
                  <a:schemeClr val="dk1"/>
                </a:solidFill>
                <a:highlight>
                  <a:srgbClr val="FFFFFF"/>
                </a:highlight>
                <a:latin typeface="Consolas"/>
                <a:ea typeface="Consolas"/>
                <a:cs typeface="Consolas"/>
                <a:sym typeface="Consolas"/>
              </a:rPr>
              <a:t>result_str = [idx2char[c] </a:t>
            </a: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c </a:t>
            </a:r>
            <a:r>
              <a:rPr b="1" lang="en">
                <a:solidFill>
                  <a:srgbClr val="000080"/>
                </a:solidFill>
                <a:highlight>
                  <a:srgbClr val="FFFFFF"/>
                </a:highlight>
                <a:latin typeface="Consolas"/>
                <a:ea typeface="Consolas"/>
                <a:cs typeface="Consolas"/>
                <a:sym typeface="Consolas"/>
              </a:rPr>
              <a:t>in </a:t>
            </a:r>
            <a:r>
              <a:rPr lang="en">
                <a:solidFill>
                  <a:schemeClr val="dk1"/>
                </a:solidFill>
                <a:highlight>
                  <a:srgbClr val="FFFFFF"/>
                </a:highlight>
                <a:latin typeface="Consolas"/>
                <a:ea typeface="Consolas"/>
                <a:cs typeface="Consolas"/>
                <a:sym typeface="Consolas"/>
              </a:rPr>
              <a:t>np.squeeze(result)]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(i, </a:t>
            </a:r>
            <a:r>
              <a:rPr b="1" lang="en">
                <a:solidFill>
                  <a:srgbClr val="008080"/>
                </a:solidFill>
                <a:highlight>
                  <a:srgbClr val="FFFFFF"/>
                </a:highlight>
                <a:latin typeface="Consolas"/>
                <a:ea typeface="Consolas"/>
                <a:cs typeface="Consolas"/>
                <a:sym typeface="Consolas"/>
              </a:rPr>
              <a:t>"loss:"</a:t>
            </a:r>
            <a:r>
              <a:rPr lang="en">
                <a:solidFill>
                  <a:schemeClr val="dk1"/>
                </a:solidFill>
                <a:highlight>
                  <a:srgbClr val="FFFFFF"/>
                </a:highlight>
                <a:latin typeface="Consolas"/>
                <a:ea typeface="Consolas"/>
                <a:cs typeface="Consolas"/>
                <a:sym typeface="Consolas"/>
              </a:rPr>
              <a:t>, l, </a:t>
            </a:r>
            <a:r>
              <a:rPr b="1" lang="en">
                <a:solidFill>
                  <a:srgbClr val="008080"/>
                </a:solidFill>
                <a:highlight>
                  <a:srgbClr val="FFFFFF"/>
                </a:highlight>
                <a:latin typeface="Consolas"/>
                <a:ea typeface="Consolas"/>
                <a:cs typeface="Consolas"/>
                <a:sym typeface="Consolas"/>
              </a:rPr>
              <a:t>"Prediction:"</a:t>
            </a:r>
            <a:r>
              <a:rPr lang="en">
                <a:solidFill>
                  <a:schemeClr val="dk1"/>
                </a:solidFill>
                <a:highlight>
                  <a:srgbClr val="FFFFFF"/>
                </a:highlight>
                <a:latin typeface="Consolas"/>
                <a:ea typeface="Consolas"/>
                <a:cs typeface="Consolas"/>
                <a:sym typeface="Consolas"/>
              </a:rPr>
              <a:t>, </a:t>
            </a:r>
            <a:r>
              <a:rPr b="1" lang="en">
                <a:solidFill>
                  <a:srgbClr val="008080"/>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.join(result_str))</a:t>
            </a:r>
          </a:p>
        </p:txBody>
      </p:sp>
      <p:sp>
        <p:nvSpPr>
          <p:cNvPr id="568" name="Shape 568"/>
          <p:cNvSpPr txBox="1"/>
          <p:nvPr/>
        </p:nvSpPr>
        <p:spPr>
          <a:xfrm>
            <a:off x="2246900" y="3346975"/>
            <a:ext cx="4650300" cy="14883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b="1" lang="en">
                <a:solidFill>
                  <a:srgbClr val="008080"/>
                </a:solidFill>
                <a:highlight>
                  <a:srgbClr val="FFFFFF"/>
                </a:highlight>
              </a:rPr>
              <a:t>0 loss: 2.29895 Prediction: nnuffuunnuuuyuy</a:t>
            </a:r>
          </a:p>
          <a:p>
            <a:pPr indent="0" lvl="0" marL="0" rtl="0">
              <a:lnSpc>
                <a:spcPct val="115000"/>
              </a:lnSpc>
              <a:spcBef>
                <a:spcPts val="0"/>
              </a:spcBef>
              <a:buNone/>
            </a:pPr>
            <a:r>
              <a:rPr b="1" lang="en">
                <a:solidFill>
                  <a:srgbClr val="008080"/>
                </a:solidFill>
                <a:highlight>
                  <a:srgbClr val="FFFFFF"/>
                </a:highlight>
              </a:rPr>
              <a:t>1 loss: 2.29675 Prediction: nnuffuunnuuuyuy</a:t>
            </a:r>
          </a:p>
          <a:p>
            <a:pPr indent="0" lvl="0" marL="0" rtl="0">
              <a:lnSpc>
                <a:spcPct val="115000"/>
              </a:lnSpc>
              <a:spcBef>
                <a:spcPts val="0"/>
              </a:spcBef>
              <a:buNone/>
            </a:pPr>
            <a:r>
              <a:rPr b="1" lang="en">
                <a:solidFill>
                  <a:srgbClr val="008080"/>
                </a:solidFill>
                <a:highlight>
                  <a:srgbClr val="FFFFFF"/>
                </a:highlight>
              </a:rPr>
              <a:t>...</a:t>
            </a:r>
          </a:p>
          <a:p>
            <a:pPr indent="0" lvl="0" marL="0" rtl="0">
              <a:lnSpc>
                <a:spcPct val="115000"/>
              </a:lnSpc>
              <a:spcBef>
                <a:spcPts val="0"/>
              </a:spcBef>
              <a:buNone/>
            </a:pPr>
            <a:r>
              <a:t/>
            </a:r>
            <a:endParaRPr b="1">
              <a:solidFill>
                <a:srgbClr val="008080"/>
              </a:solidFill>
              <a:highlight>
                <a:srgbClr val="FFFFFF"/>
              </a:highlight>
            </a:endParaRPr>
          </a:p>
          <a:p>
            <a:pPr indent="0" lvl="0" marL="0" rtl="0">
              <a:lnSpc>
                <a:spcPct val="115000"/>
              </a:lnSpc>
              <a:spcBef>
                <a:spcPts val="0"/>
              </a:spcBef>
              <a:buNone/>
            </a:pPr>
            <a:r>
              <a:rPr b="1" lang="en">
                <a:solidFill>
                  <a:srgbClr val="008080"/>
                </a:solidFill>
                <a:highlight>
                  <a:srgbClr val="FFFFFF"/>
                </a:highlight>
              </a:rPr>
              <a:t>1418 loss: 1.37351 Prediction: if you want you</a:t>
            </a:r>
          </a:p>
          <a:p>
            <a:pPr indent="0" lvl="0" marL="0" rtl="0">
              <a:lnSpc>
                <a:spcPct val="115000"/>
              </a:lnSpc>
              <a:spcBef>
                <a:spcPts val="0"/>
              </a:spcBef>
              <a:buNone/>
            </a:pPr>
            <a:r>
              <a:rPr b="1" lang="en">
                <a:solidFill>
                  <a:srgbClr val="008080"/>
                </a:solidFill>
                <a:highlight>
                  <a:srgbClr val="FFFFFF"/>
                </a:highlight>
              </a:rPr>
              <a:t>1419 loss: 1.37331 Prediction: if you want you</a:t>
            </a:r>
          </a:p>
        </p:txBody>
      </p:sp>
      <p:sp>
        <p:nvSpPr>
          <p:cNvPr id="569" name="Shape 569"/>
          <p:cNvSpPr txBox="1"/>
          <p:nvPr/>
        </p:nvSpPr>
        <p:spPr>
          <a:xfrm>
            <a:off x="3063200" y="4890000"/>
            <a:ext cx="61998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https://github.com/hunkim/DeepLearningZeroToAll/blob/master/lab-12-2-char-seq-rnn.py</a:t>
            </a:r>
            <a:r>
              <a:rPr lang="en" sz="1200">
                <a:solidFill>
                  <a:schemeClr val="dk1"/>
                </a:solidFill>
              </a:rPr>
              <a:t> </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a:spcBef>
                <a:spcPts val="0"/>
              </a:spcBef>
              <a:buNone/>
            </a:pPr>
            <a:r>
              <a:rPr lang="en"/>
              <a:t>Really long sentence?</a:t>
            </a:r>
          </a:p>
        </p:txBody>
      </p:sp>
      <p:sp>
        <p:nvSpPr>
          <p:cNvPr id="575" name="Shape 575"/>
          <p:cNvSpPr txBox="1"/>
          <p:nvPr/>
        </p:nvSpPr>
        <p:spPr>
          <a:xfrm>
            <a:off x="84200" y="1285875"/>
            <a:ext cx="9068100" cy="12858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sentence = (</a:t>
            </a:r>
            <a:r>
              <a:rPr b="1" lang="en" sz="1600">
                <a:solidFill>
                  <a:srgbClr val="008080"/>
                </a:solidFill>
                <a:highlight>
                  <a:srgbClr val="FFFFFF"/>
                </a:highlight>
                <a:latin typeface="Consolas"/>
                <a:ea typeface="Consolas"/>
                <a:cs typeface="Consolas"/>
                <a:sym typeface="Consolas"/>
              </a:rPr>
              <a:t>"if you want to build a ship, don't drum up people together to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"collect wood and don't assign them tasks and work, but rather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"teach them to long for the endless immensity of the sea."</a:t>
            </a:r>
            <a:r>
              <a:rPr lang="en" sz="1600">
                <a:solidFill>
                  <a:schemeClr val="dk1"/>
                </a:solidFill>
                <a:highlight>
                  <a:srgbClr val="FFFFFF"/>
                </a:highlight>
                <a:latin typeface="Consolas"/>
                <a:ea typeface="Consolas"/>
                <a:cs typeface="Consolas"/>
                <a:sym typeface="Consolas"/>
              </a:rPr>
              <a:t>)</a:t>
            </a:r>
          </a:p>
        </p:txBody>
      </p:sp>
      <p:sp>
        <p:nvSpPr>
          <p:cNvPr id="576" name="Shape 576"/>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225375" y="133950"/>
            <a:ext cx="8813100" cy="1285800"/>
          </a:xfrm>
          <a:prstGeom prst="rect">
            <a:avLst/>
          </a:prstGeom>
        </p:spPr>
        <p:txBody>
          <a:bodyPr anchorCtr="0" anchor="ctr" bIns="34275" lIns="34275" rIns="34275" wrap="square" tIns="34275">
            <a:noAutofit/>
          </a:bodyPr>
          <a:lstStyle/>
          <a:p>
            <a:pPr indent="0" lvl="0" marL="0" rtl="0">
              <a:spcBef>
                <a:spcPts val="0"/>
              </a:spcBef>
              <a:buNone/>
            </a:pPr>
            <a:r>
              <a:rPr lang="en" sz="3000" u="sng">
                <a:solidFill>
                  <a:schemeClr val="hlink"/>
                </a:solidFill>
                <a:hlinkClick r:id="rId3"/>
              </a:rPr>
              <a:t>https://github.com/hunkim/DeepLearningZeroToAll/</a:t>
            </a:r>
            <a:r>
              <a:rPr lang="en" sz="3000"/>
              <a:t> </a:t>
            </a:r>
          </a:p>
        </p:txBody>
      </p:sp>
      <p:pic>
        <p:nvPicPr>
          <p:cNvPr id="222" name="Shape 222"/>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223" name="Shape 223"/>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224" name="Shape 224"/>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225" name="Shape 225"/>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226" name="Shape 226"/>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227" name="Shape 227"/>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228" name="Shape 228"/>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229" name="Shape 229"/>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230" name="Shape 230"/>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231" name="Shape 231"/>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232" name="Shape 232"/>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233" name="Shape 233"/>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rtl="0">
              <a:spcBef>
                <a:spcPts val="0"/>
              </a:spcBef>
              <a:buNone/>
            </a:pPr>
            <a:r>
              <a:rPr lang="en"/>
              <a:t>Really long sentence?</a:t>
            </a:r>
          </a:p>
        </p:txBody>
      </p:sp>
      <p:sp>
        <p:nvSpPr>
          <p:cNvPr id="582" name="Shape 582"/>
          <p:cNvSpPr txBox="1"/>
          <p:nvPr/>
        </p:nvSpPr>
        <p:spPr>
          <a:xfrm>
            <a:off x="84200" y="1285875"/>
            <a:ext cx="9068100" cy="12858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sentence = (</a:t>
            </a:r>
            <a:r>
              <a:rPr b="1" lang="en" sz="1600">
                <a:solidFill>
                  <a:srgbClr val="008080"/>
                </a:solidFill>
                <a:highlight>
                  <a:srgbClr val="FFFFFF"/>
                </a:highlight>
                <a:latin typeface="Consolas"/>
                <a:ea typeface="Consolas"/>
                <a:cs typeface="Consolas"/>
                <a:sym typeface="Consolas"/>
              </a:rPr>
              <a:t>"if you want to build a ship, don't drum up people together to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"collect wood and don't assign them tasks and work, but rather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"teach them to long for the endless immensity of the sea."</a:t>
            </a:r>
            <a:r>
              <a:rPr lang="en" sz="1600">
                <a:solidFill>
                  <a:schemeClr val="dk1"/>
                </a:solidFill>
                <a:highlight>
                  <a:srgbClr val="FFFFFF"/>
                </a:highlight>
                <a:latin typeface="Consolas"/>
                <a:ea typeface="Consolas"/>
                <a:cs typeface="Consolas"/>
                <a:sym typeface="Consolas"/>
              </a:rPr>
              <a:t>)</a:t>
            </a:r>
          </a:p>
        </p:txBody>
      </p:sp>
      <p:sp>
        <p:nvSpPr>
          <p:cNvPr id="583" name="Shape 583"/>
          <p:cNvSpPr txBox="1"/>
          <p:nvPr/>
        </p:nvSpPr>
        <p:spPr>
          <a:xfrm>
            <a:off x="3264000" y="25716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i="1" lang="en" sz="1600">
                <a:solidFill>
                  <a:schemeClr val="dk1"/>
                </a:solidFill>
              </a:rPr>
              <a:t># training dataset</a:t>
            </a:r>
          </a:p>
          <a:p>
            <a:pPr indent="0" lvl="0" marL="0" rtl="0">
              <a:lnSpc>
                <a:spcPct val="115000"/>
              </a:lnSpc>
              <a:spcBef>
                <a:spcPts val="0"/>
              </a:spcBef>
              <a:buNone/>
            </a:pPr>
            <a:r>
              <a:rPr lang="en" sz="1600">
                <a:solidFill>
                  <a:schemeClr val="dk1"/>
                </a:solidFill>
              </a:rPr>
              <a:t>0 if you wan -&gt; f you want</a:t>
            </a:r>
          </a:p>
          <a:p>
            <a:pPr indent="0" lvl="0" marL="0" rtl="0">
              <a:lnSpc>
                <a:spcPct val="115000"/>
              </a:lnSpc>
              <a:spcBef>
                <a:spcPts val="0"/>
              </a:spcBef>
              <a:buNone/>
            </a:pPr>
            <a:r>
              <a:rPr lang="en" sz="1600">
                <a:solidFill>
                  <a:schemeClr val="dk1"/>
                </a:solidFill>
              </a:rPr>
              <a:t>1 f you want -&gt;  you want </a:t>
            </a:r>
          </a:p>
          <a:p>
            <a:pPr indent="0" lvl="0" marL="0" rtl="0">
              <a:lnSpc>
                <a:spcPct val="115000"/>
              </a:lnSpc>
              <a:spcBef>
                <a:spcPts val="0"/>
              </a:spcBef>
              <a:buNone/>
            </a:pPr>
            <a:r>
              <a:rPr lang="en" sz="1600">
                <a:solidFill>
                  <a:schemeClr val="dk1"/>
                </a:solidFill>
              </a:rPr>
              <a:t>2  you want  -&gt; you want t</a:t>
            </a:r>
          </a:p>
          <a:p>
            <a:pPr indent="0" lvl="0" marL="0" rtl="0">
              <a:lnSpc>
                <a:spcPct val="115000"/>
              </a:lnSpc>
              <a:spcBef>
                <a:spcPts val="0"/>
              </a:spcBef>
              <a:buNone/>
            </a:pPr>
            <a:r>
              <a:rPr lang="en" sz="1600">
                <a:solidFill>
                  <a:schemeClr val="dk1"/>
                </a:solidFill>
              </a:rPr>
              <a:t>3 you want t -&gt; ou want to</a:t>
            </a:r>
          </a:p>
          <a:p>
            <a:pPr indent="0" lvl="0" marL="0" marR="0" rtl="0" algn="l">
              <a:lnSpc>
                <a:spcPct val="115000"/>
              </a:lnSpc>
              <a:spcBef>
                <a:spcPts val="0"/>
              </a:spcBef>
              <a:spcAft>
                <a:spcPts val="0"/>
              </a:spcAft>
              <a:buNone/>
            </a:pPr>
            <a:r>
              <a:rPr lang="en" sz="1600">
                <a:solidFill>
                  <a:schemeClr val="dk1"/>
                </a:solidFill>
              </a:rPr>
              <a:t>…</a:t>
            </a:r>
          </a:p>
          <a:p>
            <a:pPr indent="0" lvl="0" marL="0" marR="0" rtl="0" algn="l">
              <a:lnSpc>
                <a:spcPct val="115000"/>
              </a:lnSpc>
              <a:spcBef>
                <a:spcPts val="0"/>
              </a:spcBef>
              <a:spcAft>
                <a:spcPts val="0"/>
              </a:spcAft>
              <a:buNone/>
            </a:pPr>
            <a:r>
              <a:rPr lang="en" sz="1600">
                <a:solidFill>
                  <a:schemeClr val="dk1"/>
                </a:solidFill>
              </a:rPr>
              <a:t>168  of the se -&gt; of the sea</a:t>
            </a:r>
          </a:p>
          <a:p>
            <a:pPr indent="0" lvl="0" marL="0" marR="0" rtl="0" algn="l">
              <a:lnSpc>
                <a:spcPct val="115000"/>
              </a:lnSpc>
              <a:spcBef>
                <a:spcPts val="0"/>
              </a:spcBef>
              <a:spcAft>
                <a:spcPts val="0"/>
              </a:spcAft>
              <a:buNone/>
            </a:pPr>
            <a:r>
              <a:rPr lang="en" sz="1600">
                <a:solidFill>
                  <a:schemeClr val="dk1"/>
                </a:solidFill>
              </a:rPr>
              <a:t>169 of the sea -&gt; f the sea.</a:t>
            </a:r>
          </a:p>
        </p:txBody>
      </p:sp>
      <p:sp>
        <p:nvSpPr>
          <p:cNvPr id="584" name="Shape 584"/>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ph type="title"/>
          </p:nvPr>
        </p:nvSpPr>
        <p:spPr>
          <a:xfrm>
            <a:off x="6496477" y="89225"/>
            <a:ext cx="2655600" cy="1285800"/>
          </a:xfrm>
          <a:prstGeom prst="rect">
            <a:avLst/>
          </a:prstGeom>
        </p:spPr>
        <p:txBody>
          <a:bodyPr anchorCtr="0" anchor="ctr" bIns="34275" lIns="34275" rIns="34275" wrap="square" tIns="34275">
            <a:noAutofit/>
          </a:bodyPr>
          <a:lstStyle/>
          <a:p>
            <a:pPr indent="0" lvl="0" marL="0" rtl="0">
              <a:spcBef>
                <a:spcPts val="0"/>
              </a:spcBef>
              <a:buNone/>
            </a:pPr>
            <a:r>
              <a:rPr lang="en"/>
              <a:t>Making dataset</a:t>
            </a:r>
          </a:p>
        </p:txBody>
      </p:sp>
      <p:sp>
        <p:nvSpPr>
          <p:cNvPr id="590" name="Shape 590"/>
          <p:cNvSpPr txBox="1"/>
          <p:nvPr/>
        </p:nvSpPr>
        <p:spPr>
          <a:xfrm>
            <a:off x="84200" y="106200"/>
            <a:ext cx="6289200" cy="49311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dataX =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dataY = []</a:t>
            </a:r>
          </a:p>
          <a:p>
            <a:pPr indent="0" lvl="0" marL="0" rtl="0">
              <a:lnSpc>
                <a:spcPct val="115000"/>
              </a:lnSpc>
              <a:spcBef>
                <a:spcPts val="0"/>
              </a:spcBef>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(sentence) - seq_length):</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x_str = sentence[i:i + seq_length]</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y_str = sentence[i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i + seq_length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x_str, </a:t>
            </a:r>
            <a:r>
              <a:rPr b="1" lang="en" sz="1600">
                <a:solidFill>
                  <a:srgbClr val="008080"/>
                </a:solidFill>
                <a:highlight>
                  <a:srgbClr val="FFFFFF"/>
                </a:highlight>
                <a:latin typeface="Consolas"/>
                <a:ea typeface="Consolas"/>
                <a:cs typeface="Consolas"/>
                <a:sym typeface="Consolas"/>
              </a:rPr>
              <a:t>'-&gt;'</a:t>
            </a:r>
            <a:r>
              <a:rPr lang="en" sz="1600">
                <a:solidFill>
                  <a:schemeClr val="dk1"/>
                </a:solidFill>
                <a:highlight>
                  <a:srgbClr val="FFFFFF"/>
                </a:highlight>
                <a:latin typeface="Consolas"/>
                <a:ea typeface="Consolas"/>
                <a:cs typeface="Consolas"/>
                <a:sym typeface="Consolas"/>
              </a:rPr>
              <a:t>, y_str)</a:t>
            </a:r>
          </a:p>
          <a:p>
            <a:pPr indent="510540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x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x_str]  </a:t>
            </a:r>
            <a:r>
              <a:rPr i="1" lang="en" sz="1600">
                <a:solidFill>
                  <a:srgbClr val="808080"/>
                </a:solidFill>
                <a:highlight>
                  <a:srgbClr val="FFFFFF"/>
                </a:highlight>
                <a:latin typeface="Consolas"/>
                <a:ea typeface="Consolas"/>
                <a:cs typeface="Consolas"/>
                <a:sym typeface="Consolas"/>
              </a:rPr>
              <a:t># x str to index</a:t>
            </a: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y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y_str]  </a:t>
            </a:r>
            <a:r>
              <a:rPr i="1" lang="en" sz="1600">
                <a:solidFill>
                  <a:srgbClr val="808080"/>
                </a:solidFill>
                <a:highlight>
                  <a:srgbClr val="FFFFFF"/>
                </a:highlight>
                <a:latin typeface="Consolas"/>
                <a:ea typeface="Consolas"/>
                <a:cs typeface="Consolas"/>
                <a:sym typeface="Consolas"/>
              </a:rPr>
              <a:t># y str to index</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dataX.append(x)</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dataY.append(y)</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p:txBody>
      </p:sp>
      <p:sp>
        <p:nvSpPr>
          <p:cNvPr id="591" name="Shape 591"/>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i="1" lang="en" sz="1600">
                <a:solidFill>
                  <a:schemeClr val="dk1"/>
                </a:solidFill>
              </a:rPr>
              <a:t># training dataset</a:t>
            </a:r>
          </a:p>
          <a:p>
            <a:pPr indent="0" lvl="0" marL="0" rtl="0">
              <a:lnSpc>
                <a:spcPct val="115000"/>
              </a:lnSpc>
              <a:spcBef>
                <a:spcPts val="0"/>
              </a:spcBef>
              <a:buNone/>
            </a:pPr>
            <a:r>
              <a:rPr lang="en" sz="1600">
                <a:solidFill>
                  <a:schemeClr val="dk1"/>
                </a:solidFill>
              </a:rPr>
              <a:t>0 if you wan -&gt; f you want</a:t>
            </a:r>
          </a:p>
          <a:p>
            <a:pPr indent="0" lvl="0" marL="0" rtl="0">
              <a:lnSpc>
                <a:spcPct val="115000"/>
              </a:lnSpc>
              <a:spcBef>
                <a:spcPts val="0"/>
              </a:spcBef>
              <a:buNone/>
            </a:pPr>
            <a:r>
              <a:rPr lang="en" sz="1600">
                <a:solidFill>
                  <a:schemeClr val="dk1"/>
                </a:solidFill>
              </a:rPr>
              <a:t>1 f you want -&gt;  you want </a:t>
            </a:r>
          </a:p>
          <a:p>
            <a:pPr indent="0" lvl="0" marL="0" rtl="0">
              <a:lnSpc>
                <a:spcPct val="115000"/>
              </a:lnSpc>
              <a:spcBef>
                <a:spcPts val="0"/>
              </a:spcBef>
              <a:buNone/>
            </a:pPr>
            <a:r>
              <a:rPr lang="en" sz="1600">
                <a:solidFill>
                  <a:schemeClr val="dk1"/>
                </a:solidFill>
              </a:rPr>
              <a:t>2  you want  -&gt; you want t</a:t>
            </a:r>
          </a:p>
          <a:p>
            <a:pPr indent="0" lvl="0" marL="0" rtl="0">
              <a:lnSpc>
                <a:spcPct val="115000"/>
              </a:lnSpc>
              <a:spcBef>
                <a:spcPts val="0"/>
              </a:spcBef>
              <a:buNone/>
            </a:pPr>
            <a:r>
              <a:rPr lang="en" sz="1600">
                <a:solidFill>
                  <a:schemeClr val="dk1"/>
                </a:solidFill>
              </a:rPr>
              <a:t>3 you want t -&gt; ou want to</a:t>
            </a:r>
          </a:p>
          <a:p>
            <a:pPr indent="0" lvl="0" marL="0" marR="0" rtl="0" algn="l">
              <a:lnSpc>
                <a:spcPct val="115000"/>
              </a:lnSpc>
              <a:spcBef>
                <a:spcPts val="0"/>
              </a:spcBef>
              <a:spcAft>
                <a:spcPts val="0"/>
              </a:spcAft>
              <a:buNone/>
            </a:pPr>
            <a:r>
              <a:rPr lang="en" sz="1600">
                <a:solidFill>
                  <a:schemeClr val="dk1"/>
                </a:solidFill>
              </a:rPr>
              <a:t>…</a:t>
            </a:r>
          </a:p>
          <a:p>
            <a:pPr indent="0" lvl="0" marL="0" marR="0" rtl="0" algn="l">
              <a:lnSpc>
                <a:spcPct val="115000"/>
              </a:lnSpc>
              <a:spcBef>
                <a:spcPts val="0"/>
              </a:spcBef>
              <a:spcAft>
                <a:spcPts val="0"/>
              </a:spcAft>
              <a:buNone/>
            </a:pPr>
            <a:r>
              <a:rPr lang="en" sz="1600">
                <a:solidFill>
                  <a:schemeClr val="dk1"/>
                </a:solidFill>
              </a:rPr>
              <a:t>168  of the se -&gt; of the sea</a:t>
            </a:r>
          </a:p>
          <a:p>
            <a:pPr indent="0" lvl="0" marL="0" marR="0" rtl="0" algn="l">
              <a:lnSpc>
                <a:spcPct val="115000"/>
              </a:lnSpc>
              <a:spcBef>
                <a:spcPts val="0"/>
              </a:spcBef>
              <a:spcAft>
                <a:spcPts val="0"/>
              </a:spcAft>
              <a:buNone/>
            </a:pPr>
            <a:r>
              <a:rPr lang="en" sz="1600">
                <a:solidFill>
                  <a:schemeClr val="dk1"/>
                </a:solidFill>
              </a:rPr>
              <a:t>169 of the sea -&gt; f the sea.</a:t>
            </a:r>
          </a:p>
        </p:txBody>
      </p:sp>
      <p:sp>
        <p:nvSpPr>
          <p:cNvPr id="592" name="Shape 592"/>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ph type="title"/>
          </p:nvPr>
        </p:nvSpPr>
        <p:spPr>
          <a:xfrm>
            <a:off x="2651557" y="78050"/>
            <a:ext cx="3840900" cy="1285800"/>
          </a:xfrm>
          <a:prstGeom prst="rect">
            <a:avLst/>
          </a:prstGeom>
        </p:spPr>
        <p:txBody>
          <a:bodyPr anchorCtr="0" anchor="ctr" bIns="34275" lIns="34275" rIns="34275" wrap="square" tIns="34275">
            <a:noAutofit/>
          </a:bodyPr>
          <a:lstStyle/>
          <a:p>
            <a:pPr indent="0" lvl="0" marL="0" rtl="0">
              <a:spcBef>
                <a:spcPts val="0"/>
              </a:spcBef>
              <a:buNone/>
            </a:pPr>
            <a:r>
              <a:rPr lang="en"/>
              <a:t>RNN parameters</a:t>
            </a:r>
          </a:p>
        </p:txBody>
      </p:sp>
      <p:sp>
        <p:nvSpPr>
          <p:cNvPr id="598" name="Shape 598"/>
          <p:cNvSpPr txBox="1"/>
          <p:nvPr/>
        </p:nvSpPr>
        <p:spPr>
          <a:xfrm>
            <a:off x="84200" y="1427100"/>
            <a:ext cx="6289200" cy="2952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data_dim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hidden_size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num_classes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seq_length = </a:t>
            </a:r>
            <a:r>
              <a:rPr lang="en" sz="1600">
                <a:solidFill>
                  <a:srgbClr val="0000FF"/>
                </a:solidFill>
                <a:highlight>
                  <a:srgbClr val="FFFFFF"/>
                </a:highlight>
                <a:latin typeface="Consolas"/>
                <a:ea typeface="Consolas"/>
                <a:cs typeface="Consolas"/>
                <a:sym typeface="Consolas"/>
              </a:rPr>
              <a:t>10  </a:t>
            </a:r>
            <a:r>
              <a:rPr i="1" lang="en" sz="1600">
                <a:solidFill>
                  <a:srgbClr val="808080"/>
                </a:solidFill>
                <a:highlight>
                  <a:srgbClr val="FFFFFF"/>
                </a:highlight>
                <a:latin typeface="Consolas"/>
                <a:ea typeface="Consolas"/>
                <a:cs typeface="Consolas"/>
                <a:sym typeface="Consolas"/>
              </a:rPr>
              <a:t># Any arbitrary number</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batch_size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(dataX)</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p:txBody>
      </p:sp>
      <p:sp>
        <p:nvSpPr>
          <p:cNvPr id="599" name="Shape 599"/>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i="1" lang="en" sz="1600">
                <a:solidFill>
                  <a:schemeClr val="dk1"/>
                </a:solidFill>
              </a:rPr>
              <a:t># training dataset</a:t>
            </a:r>
          </a:p>
          <a:p>
            <a:pPr indent="0" lvl="0" marL="0" rtl="0">
              <a:lnSpc>
                <a:spcPct val="115000"/>
              </a:lnSpc>
              <a:spcBef>
                <a:spcPts val="0"/>
              </a:spcBef>
              <a:buNone/>
            </a:pPr>
            <a:r>
              <a:rPr lang="en" sz="1600">
                <a:solidFill>
                  <a:schemeClr val="dk1"/>
                </a:solidFill>
              </a:rPr>
              <a:t>0 if you wan -&gt; f you want</a:t>
            </a:r>
          </a:p>
          <a:p>
            <a:pPr indent="0" lvl="0" marL="0" rtl="0">
              <a:lnSpc>
                <a:spcPct val="115000"/>
              </a:lnSpc>
              <a:spcBef>
                <a:spcPts val="0"/>
              </a:spcBef>
              <a:buNone/>
            </a:pPr>
            <a:r>
              <a:rPr lang="en" sz="1600">
                <a:solidFill>
                  <a:schemeClr val="dk1"/>
                </a:solidFill>
              </a:rPr>
              <a:t>1 f you want -&gt;  you want </a:t>
            </a:r>
          </a:p>
          <a:p>
            <a:pPr indent="0" lvl="0" marL="0" rtl="0">
              <a:lnSpc>
                <a:spcPct val="115000"/>
              </a:lnSpc>
              <a:spcBef>
                <a:spcPts val="0"/>
              </a:spcBef>
              <a:buNone/>
            </a:pPr>
            <a:r>
              <a:rPr lang="en" sz="1600">
                <a:solidFill>
                  <a:schemeClr val="dk1"/>
                </a:solidFill>
              </a:rPr>
              <a:t>2  you want  -&gt; you want t</a:t>
            </a:r>
          </a:p>
          <a:p>
            <a:pPr indent="0" lvl="0" marL="0" rtl="0">
              <a:lnSpc>
                <a:spcPct val="115000"/>
              </a:lnSpc>
              <a:spcBef>
                <a:spcPts val="0"/>
              </a:spcBef>
              <a:buNone/>
            </a:pPr>
            <a:r>
              <a:rPr lang="en" sz="1600">
                <a:solidFill>
                  <a:schemeClr val="dk1"/>
                </a:solidFill>
              </a:rPr>
              <a:t>3 you want t -&gt; ou want to</a:t>
            </a:r>
          </a:p>
          <a:p>
            <a:pPr indent="0" lvl="0" marL="0" marR="0" rtl="0" algn="l">
              <a:lnSpc>
                <a:spcPct val="115000"/>
              </a:lnSpc>
              <a:spcBef>
                <a:spcPts val="0"/>
              </a:spcBef>
              <a:spcAft>
                <a:spcPts val="0"/>
              </a:spcAft>
              <a:buNone/>
            </a:pPr>
            <a:r>
              <a:rPr lang="en" sz="1600">
                <a:solidFill>
                  <a:schemeClr val="dk1"/>
                </a:solidFill>
              </a:rPr>
              <a:t>…</a:t>
            </a:r>
          </a:p>
          <a:p>
            <a:pPr indent="0" lvl="0" marL="0" marR="0" rtl="0" algn="l">
              <a:lnSpc>
                <a:spcPct val="115000"/>
              </a:lnSpc>
              <a:spcBef>
                <a:spcPts val="0"/>
              </a:spcBef>
              <a:spcAft>
                <a:spcPts val="0"/>
              </a:spcAft>
              <a:buNone/>
            </a:pPr>
            <a:r>
              <a:rPr lang="en" sz="1600">
                <a:solidFill>
                  <a:schemeClr val="dk1"/>
                </a:solidFill>
              </a:rPr>
              <a:t>168  of the se -&gt; of the sea</a:t>
            </a:r>
          </a:p>
          <a:p>
            <a:pPr indent="0" lvl="0" marL="0" marR="0" rtl="0" algn="l">
              <a:lnSpc>
                <a:spcPct val="115000"/>
              </a:lnSpc>
              <a:spcBef>
                <a:spcPts val="0"/>
              </a:spcBef>
              <a:spcAft>
                <a:spcPts val="0"/>
              </a:spcAft>
              <a:buNone/>
            </a:pPr>
            <a:r>
              <a:rPr lang="en" sz="1600">
                <a:solidFill>
                  <a:schemeClr val="dk1"/>
                </a:solidFill>
              </a:rPr>
              <a:t>169 of the sea -&gt; f the sea.</a:t>
            </a:r>
          </a:p>
        </p:txBody>
      </p:sp>
      <p:sp>
        <p:nvSpPr>
          <p:cNvPr id="600" name="Shape 600"/>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Shape 605"/>
          <p:cNvSpPr txBox="1"/>
          <p:nvPr>
            <p:ph type="title"/>
          </p:nvPr>
        </p:nvSpPr>
        <p:spPr>
          <a:xfrm>
            <a:off x="-8188" y="-170855"/>
            <a:ext cx="9160500" cy="1285800"/>
          </a:xfrm>
          <a:prstGeom prst="rect">
            <a:avLst/>
          </a:prstGeom>
        </p:spPr>
        <p:txBody>
          <a:bodyPr anchorCtr="0" anchor="ctr" bIns="34275" lIns="34275" rIns="34275" wrap="square" tIns="34275">
            <a:noAutofit/>
          </a:bodyPr>
          <a:lstStyle/>
          <a:p>
            <a:pPr indent="0" lvl="0" marL="0" rtl="0">
              <a:spcBef>
                <a:spcPts val="0"/>
              </a:spcBef>
              <a:buNone/>
            </a:pPr>
            <a:r>
              <a:rPr lang="en"/>
              <a:t>LSTM and Loss</a:t>
            </a:r>
          </a:p>
        </p:txBody>
      </p:sp>
      <p:sp>
        <p:nvSpPr>
          <p:cNvPr id="606" name="Shape 606"/>
          <p:cNvSpPr txBox="1"/>
          <p:nvPr/>
        </p:nvSpPr>
        <p:spPr>
          <a:xfrm>
            <a:off x="76200" y="838625"/>
            <a:ext cx="9144000" cy="40722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X data</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Y = tf.placeholder(tf.int32, [</a:t>
            </a:r>
            <a:r>
              <a:rPr b="1" lang="en">
                <a:solidFill>
                  <a:srgbClr val="000080"/>
                </a:solidFill>
                <a:highlight>
                  <a:srgbClr val="FFFFFF"/>
                </a:highlight>
                <a:latin typeface="Consolas"/>
                <a:ea typeface="Consolas"/>
                <a:cs typeface="Consolas"/>
                <a:sym typeface="Consolas"/>
              </a:rPr>
              <a:t>None</a:t>
            </a:r>
            <a:r>
              <a:rPr lang="en">
                <a:solidFill>
                  <a:schemeClr val="dk1"/>
                </a:solidFill>
                <a:highlight>
                  <a:srgbClr val="FFFFFF"/>
                </a:highlight>
                <a:latin typeface="Consolas"/>
                <a:ea typeface="Consolas"/>
                <a:cs typeface="Consolas"/>
                <a:sym typeface="Consolas"/>
              </a:rPr>
              <a:t>, sequence_length])  </a:t>
            </a:r>
            <a:r>
              <a:rPr i="1" lang="en">
                <a:solidFill>
                  <a:srgbClr val="808080"/>
                </a:solidFill>
                <a:highlight>
                  <a:srgbClr val="FFFFFF"/>
                </a:highlight>
                <a:latin typeface="Consolas"/>
                <a:ea typeface="Consolas"/>
                <a:cs typeface="Consolas"/>
                <a:sym typeface="Consolas"/>
              </a:rPr>
              <a:t># Y label</a:t>
            </a:r>
          </a:p>
          <a:p>
            <a:pPr indent="4914900" lvl="0" marL="0" rtl="0">
              <a:lnSpc>
                <a:spcPct val="115000"/>
              </a:lnSpc>
              <a:spcBef>
                <a:spcPts val="0"/>
              </a:spcBef>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sz="1800">
                <a:solidFill>
                  <a:srgbClr val="7F6000"/>
                </a:solidFill>
                <a:highlight>
                  <a:srgbClr val="FFFFFF"/>
                </a:highlight>
                <a:latin typeface="Consolas"/>
                <a:ea typeface="Consolas"/>
                <a:cs typeface="Consolas"/>
                <a:sym typeface="Consolas"/>
              </a:rPr>
              <a:t>X_one_hot</a:t>
            </a:r>
            <a:r>
              <a:rPr lang="en">
                <a:solidFill>
                  <a:schemeClr val="dk1"/>
                </a:solidFill>
                <a:highlight>
                  <a:srgbClr val="FFFFFF"/>
                </a:highlight>
                <a:latin typeface="Consolas"/>
                <a:ea typeface="Consolas"/>
                <a:cs typeface="Consolas"/>
                <a:sym typeface="Consolas"/>
              </a:rPr>
              <a:t> = tf.one_hot(X, num_classes)  </a:t>
            </a:r>
            <a:r>
              <a:rPr i="1" lang="en">
                <a:solidFill>
                  <a:srgbClr val="808080"/>
                </a:solidFill>
                <a:highlight>
                  <a:srgbClr val="FFFFFF"/>
                </a:highlight>
                <a:latin typeface="Consolas"/>
                <a:ea typeface="Consolas"/>
                <a:cs typeface="Consolas"/>
                <a:sym typeface="Consolas"/>
              </a:rPr>
              <a:t># one hot: 1 -&gt; 0 1 0 0 0 0 0 0 0 0</a:t>
            </a:r>
          </a:p>
          <a:p>
            <a:pPr indent="0" lvl="0" marL="0" rtl="0">
              <a:lnSpc>
                <a:spcPct val="115000"/>
              </a:lnSpc>
              <a:spcBef>
                <a:spcPts val="0"/>
              </a:spcBef>
              <a:buNone/>
            </a:pPr>
            <a:r>
              <a:t/>
            </a:r>
            <a:endParaRPr i="1">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cell = tf.contrib.rnn.BasicLSTMCell(</a:t>
            </a:r>
            <a:r>
              <a:rPr lang="en">
                <a:solidFill>
                  <a:srgbClr val="660099"/>
                </a:solidFill>
                <a:highlight>
                  <a:srgbClr val="FFFFFF"/>
                </a:highlight>
                <a:latin typeface="Consolas"/>
                <a:ea typeface="Consolas"/>
                <a:cs typeface="Consolas"/>
                <a:sym typeface="Consolas"/>
              </a:rPr>
              <a:t>num_units</a:t>
            </a:r>
            <a:r>
              <a:rPr lang="en">
                <a:solidFill>
                  <a:schemeClr val="dk1"/>
                </a:solidFill>
                <a:highlight>
                  <a:srgbClr val="FFFFFF"/>
                </a:highlight>
                <a:latin typeface="Consolas"/>
                <a:ea typeface="Consolas"/>
                <a:cs typeface="Consolas"/>
                <a:sym typeface="Consolas"/>
              </a:rPr>
              <a:t>=rnn_hidden_size, </a:t>
            </a:r>
            <a:r>
              <a:rPr lang="en">
                <a:solidFill>
                  <a:srgbClr val="660099"/>
                </a:solidFill>
                <a:highlight>
                  <a:srgbClr val="FFFFFF"/>
                </a:highlight>
                <a:latin typeface="Consolas"/>
                <a:ea typeface="Consolas"/>
                <a:cs typeface="Consolas"/>
                <a:sym typeface="Consolas"/>
              </a:rPr>
              <a:t>state_is_tuple</a:t>
            </a:r>
            <a:r>
              <a:rPr lang="en">
                <a:solidFill>
                  <a:schemeClr val="dk1"/>
                </a:solidFill>
                <a:highlight>
                  <a:srgbClr val="FFFFFF"/>
                </a:highlight>
                <a:latin typeface="Consolas"/>
                <a:ea typeface="Consolas"/>
                <a:cs typeface="Consolas"/>
                <a:sym typeface="Consolas"/>
              </a:rPr>
              <a:t>=</a:t>
            </a:r>
            <a:r>
              <a:rPr b="1" lang="en">
                <a:solidFill>
                  <a:srgbClr val="000080"/>
                </a:solidFill>
                <a:highlight>
                  <a:srgbClr val="FFFFFF"/>
                </a:highlight>
                <a:latin typeface="Consolas"/>
                <a:ea typeface="Consolas"/>
                <a:cs typeface="Consolas"/>
                <a:sym typeface="Consolas"/>
              </a:rPr>
              <a:t>True</a:t>
            </a:r>
            <a:r>
              <a:rPr lang="en">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initial_state = cell.zero_state(batch_size, tf.float32)</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outputs, _states = tf.nn.dynamic_rnn(</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cell, </a:t>
            </a:r>
            <a:r>
              <a:rPr b="1" lang="en" sz="1800">
                <a:solidFill>
                  <a:srgbClr val="7F6000"/>
                </a:solidFill>
                <a:highlight>
                  <a:srgbClr val="FFFFFF"/>
                </a:highlight>
                <a:latin typeface="Consolas"/>
                <a:ea typeface="Consolas"/>
                <a:cs typeface="Consolas"/>
                <a:sym typeface="Consolas"/>
              </a:rPr>
              <a:t>X_one_hot</a:t>
            </a:r>
            <a:r>
              <a:rPr lang="en">
                <a:solidFill>
                  <a:schemeClr val="dk1"/>
                </a:solidFill>
                <a:highlight>
                  <a:srgbClr val="FFFFFF"/>
                </a:highlight>
                <a:latin typeface="Consolas"/>
                <a:ea typeface="Consolas"/>
                <a:cs typeface="Consolas"/>
                <a:sym typeface="Consolas"/>
              </a:rPr>
              <a:t>, </a:t>
            </a:r>
            <a:r>
              <a:rPr lang="en">
                <a:solidFill>
                  <a:srgbClr val="660099"/>
                </a:solidFill>
                <a:highlight>
                  <a:srgbClr val="FFFFFF"/>
                </a:highlight>
                <a:latin typeface="Consolas"/>
                <a:ea typeface="Consolas"/>
                <a:cs typeface="Consolas"/>
                <a:sym typeface="Consolas"/>
              </a:rPr>
              <a:t>initial_state</a:t>
            </a:r>
            <a:r>
              <a:rPr lang="en">
                <a:solidFill>
                  <a:schemeClr val="dk1"/>
                </a:solidFill>
                <a:highlight>
                  <a:srgbClr val="FFFFFF"/>
                </a:highlight>
                <a:latin typeface="Consolas"/>
                <a:ea typeface="Consolas"/>
                <a:cs typeface="Consolas"/>
                <a:sym typeface="Consolas"/>
              </a:rPr>
              <a:t>=initial_state, </a:t>
            </a:r>
            <a:r>
              <a:rPr lang="en">
                <a:solidFill>
                  <a:srgbClr val="660099"/>
                </a:solidFill>
                <a:highlight>
                  <a:srgbClr val="FFFFFF"/>
                </a:highlight>
                <a:latin typeface="Consolas"/>
                <a:ea typeface="Consolas"/>
                <a:cs typeface="Consolas"/>
                <a:sym typeface="Consolas"/>
              </a:rPr>
              <a:t>dtype</a:t>
            </a:r>
            <a:r>
              <a:rPr lang="en">
                <a:solidFill>
                  <a:schemeClr val="dk1"/>
                </a:solidFill>
                <a:highlight>
                  <a:srgbClr val="FFFFFF"/>
                </a:highlight>
                <a:latin typeface="Consolas"/>
                <a:ea typeface="Consolas"/>
                <a:cs typeface="Consolas"/>
                <a:sym typeface="Consolas"/>
              </a:rPr>
              <a:t>=tf.float32)</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weights = tf.ones([batch_size, sequence_length])</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sequence_loss = tf.contrib.seq2seq.sequence_loss(</a:t>
            </a:r>
            <a:r>
              <a:rPr lang="en">
                <a:solidFill>
                  <a:srgbClr val="660099"/>
                </a:solidFill>
                <a:highlight>
                  <a:srgbClr val="FFFFFF"/>
                </a:highlight>
                <a:latin typeface="Consolas"/>
                <a:ea typeface="Consolas"/>
                <a:cs typeface="Consolas"/>
                <a:sym typeface="Consolas"/>
              </a:rPr>
              <a:t>logits</a:t>
            </a:r>
            <a:r>
              <a:rPr lang="en">
                <a:solidFill>
                  <a:schemeClr val="dk1"/>
                </a:solidFill>
                <a:highlight>
                  <a:srgbClr val="FFFFFF"/>
                </a:highlight>
                <a:latin typeface="Consolas"/>
                <a:ea typeface="Consolas"/>
                <a:cs typeface="Consolas"/>
                <a:sym typeface="Consolas"/>
              </a:rPr>
              <a:t>=outputs, </a:t>
            </a:r>
            <a:r>
              <a:rPr lang="en">
                <a:solidFill>
                  <a:srgbClr val="660099"/>
                </a:solidFill>
                <a:highlight>
                  <a:srgbClr val="FFFFFF"/>
                </a:highlight>
                <a:latin typeface="Consolas"/>
                <a:ea typeface="Consolas"/>
                <a:cs typeface="Consolas"/>
                <a:sym typeface="Consolas"/>
              </a:rPr>
              <a:t>targets</a:t>
            </a:r>
            <a:r>
              <a:rPr lang="en">
                <a:solidFill>
                  <a:schemeClr val="dk1"/>
                </a:solidFill>
                <a:highlight>
                  <a:srgbClr val="FFFFFF"/>
                </a:highlight>
                <a:latin typeface="Consolas"/>
                <a:ea typeface="Consolas"/>
                <a:cs typeface="Consolas"/>
                <a:sym typeface="Consolas"/>
              </a:rPr>
              <a:t>=Y,</a:t>
            </a:r>
            <a:r>
              <a:rPr lang="en">
                <a:solidFill>
                  <a:srgbClr val="660099"/>
                </a:solidFill>
                <a:highlight>
                  <a:srgbClr val="FFFFFF"/>
                </a:highlight>
                <a:latin typeface="Consolas"/>
                <a:ea typeface="Consolas"/>
                <a:cs typeface="Consolas"/>
                <a:sym typeface="Consolas"/>
              </a:rPr>
              <a:t>weights</a:t>
            </a:r>
            <a:r>
              <a:rPr lang="en">
                <a:solidFill>
                  <a:schemeClr val="dk1"/>
                </a:solidFill>
                <a:highlight>
                  <a:srgbClr val="FFFFFF"/>
                </a:highlight>
                <a:latin typeface="Consolas"/>
                <a:ea typeface="Consolas"/>
                <a:cs typeface="Consolas"/>
                <a:sym typeface="Consolas"/>
              </a:rPr>
              <a:t>=weights)</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loss = tf.reduce_mean(sequence_loss)</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train = tf.train.GradientDescentOptimizer(</a:t>
            </a:r>
            <a:r>
              <a:rPr lang="en">
                <a:solidFill>
                  <a:srgbClr val="660099"/>
                </a:solidFill>
                <a:highlight>
                  <a:srgbClr val="FFFFFF"/>
                </a:highlight>
                <a:latin typeface="Consolas"/>
                <a:ea typeface="Consolas"/>
                <a:cs typeface="Consolas"/>
                <a:sym typeface="Consolas"/>
              </a:rPr>
              <a:t>learning_rate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0.1</a:t>
            </a:r>
            <a:r>
              <a:rPr lang="en">
                <a:solidFill>
                  <a:schemeClr val="dk1"/>
                </a:solidFill>
                <a:highlight>
                  <a:srgbClr val="FFFFFF"/>
                </a:highlight>
                <a:latin typeface="Consolas"/>
                <a:ea typeface="Consolas"/>
                <a:cs typeface="Consolas"/>
                <a:sym typeface="Consolas"/>
              </a:rPr>
              <a:t>).minimize(loss)</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prediction = tf.argmax(outputs, </a:t>
            </a:r>
            <a:r>
              <a:rPr lang="en">
                <a:solidFill>
                  <a:srgbClr val="660099"/>
                </a:solidFill>
                <a:highlight>
                  <a:srgbClr val="FFFFFF"/>
                </a:highlight>
                <a:latin typeface="Consolas"/>
                <a:ea typeface="Consolas"/>
                <a:cs typeface="Consolas"/>
                <a:sym typeface="Consolas"/>
              </a:rPr>
              <a:t>axis</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2</a:t>
            </a:r>
            <a:r>
              <a:rPr lang="en">
                <a:solidFill>
                  <a:schemeClr val="dk1"/>
                </a:solidFill>
                <a:highlight>
                  <a:srgbClr val="FFFFFF"/>
                </a:highlight>
                <a:latin typeface="Consolas"/>
                <a:ea typeface="Consolas"/>
                <a:cs typeface="Consolas"/>
                <a:sym typeface="Consolas"/>
              </a:rPr>
              <a:t>)</a:t>
            </a:r>
          </a:p>
        </p:txBody>
      </p:sp>
      <p:sp>
        <p:nvSpPr>
          <p:cNvPr id="607" name="Shape 607"/>
          <p:cNvSpPr txBox="1"/>
          <p:nvPr/>
        </p:nvSpPr>
        <p:spPr>
          <a:xfrm>
            <a:off x="3063200" y="4890000"/>
            <a:ext cx="61998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https://github.com/hunkim/DeepLearningZeroToAll/blob/master/lab-12-2-char-seq-rnn.py</a:t>
            </a:r>
            <a:r>
              <a:rPr lang="en" sz="1200">
                <a:solidFill>
                  <a:schemeClr val="dk1"/>
                </a:solidFill>
              </a:rPr>
              <a:t> </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a:spcBef>
                <a:spcPts val="0"/>
              </a:spcBef>
              <a:buNone/>
            </a:pPr>
            <a:r>
              <a:rPr lang="en"/>
              <a:t>Exercise</a:t>
            </a:r>
          </a:p>
        </p:txBody>
      </p:sp>
      <p:sp>
        <p:nvSpPr>
          <p:cNvPr id="613" name="Shape 613"/>
          <p:cNvSpPr txBox="1"/>
          <p:nvPr>
            <p:ph idx="1" type="body"/>
          </p:nvPr>
        </p:nvSpPr>
        <p:spPr>
          <a:xfrm>
            <a:off x="180210" y="1460004"/>
            <a:ext cx="8783400" cy="3013800"/>
          </a:xfrm>
          <a:prstGeom prst="rect">
            <a:avLst/>
          </a:prstGeom>
        </p:spPr>
        <p:txBody>
          <a:bodyPr anchorCtr="0" anchor="ctr" bIns="34275" lIns="34275" rIns="34275" wrap="square" tIns="34275">
            <a:noAutofit/>
          </a:bodyPr>
          <a:lstStyle/>
          <a:p>
            <a:pPr indent="-368300" lvl="0" marL="457200" rtl="0">
              <a:spcBef>
                <a:spcPts val="0"/>
              </a:spcBef>
              <a:spcAft>
                <a:spcPts val="0"/>
              </a:spcAft>
              <a:buSzPts val="2200"/>
              <a:buChar char="●"/>
            </a:pPr>
            <a:r>
              <a:rPr lang="en" sz="2200"/>
              <a:t>Run long sequence RNN</a:t>
            </a:r>
          </a:p>
          <a:p>
            <a:pPr indent="-368300" lvl="0" marL="457200">
              <a:spcBef>
                <a:spcPts val="0"/>
              </a:spcBef>
              <a:buSzPts val="2200"/>
              <a:buChar char="●"/>
            </a:pPr>
            <a:r>
              <a:rPr lang="en" sz="2200"/>
              <a:t>Why it does not work?</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pic>
        <p:nvPicPr>
          <p:cNvPr id="618" name="Shape 618"/>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619" name="Shape 619"/>
          <p:cNvSpPr txBox="1"/>
          <p:nvPr>
            <p:ph type="title"/>
          </p:nvPr>
        </p:nvSpPr>
        <p:spPr>
          <a:xfrm>
            <a:off x="1812726" y="853400"/>
            <a:ext cx="5518500" cy="1741200"/>
          </a:xfrm>
          <a:prstGeom prst="rect">
            <a:avLst/>
          </a:prstGeom>
          <a:noFill/>
          <a:ln>
            <a:noFill/>
          </a:ln>
        </p:spPr>
        <p:txBody>
          <a:bodyPr anchorCtr="0" anchor="b"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r>
              <a:rPr lang="en"/>
              <a:t>4</a:t>
            </a: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RNN with long </a:t>
            </a:r>
            <a:r>
              <a:rPr lang="en" sz="2700"/>
              <a:t>sequences: Stacked RNN + Softmax layer</a:t>
            </a:r>
          </a:p>
        </p:txBody>
      </p:sp>
      <p:sp>
        <p:nvSpPr>
          <p:cNvPr id="620" name="Shape 620"/>
          <p:cNvSpPr txBox="1"/>
          <p:nvPr/>
        </p:nvSpPr>
        <p:spPr>
          <a:xfrm>
            <a:off x="1279125" y="3208031"/>
            <a:ext cx="6585900" cy="596100"/>
          </a:xfrm>
          <a:prstGeom prst="rect">
            <a:avLst/>
          </a:prstGeom>
          <a:noFill/>
          <a:ln>
            <a:noFill/>
          </a:ln>
        </p:spPr>
        <p:txBody>
          <a:bodyPr anchorCtr="0" anchor="t" bIns="26775" lIns="26775" rIns="26775" wrap="square" tIns="26775">
            <a:noAutofit/>
          </a:bodyPr>
          <a:lstStyle/>
          <a:p>
            <a:pPr indent="0" lvl="0" mar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indent="0" lvl="0" mar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indent="0" lvl="0" marL="0" rtl="0" algn="ctr">
              <a:spcBef>
                <a:spcPts val="0"/>
              </a:spcBef>
              <a:buNone/>
            </a:pPr>
            <a:r>
              <a:t/>
            </a:r>
            <a:endParaRPr sz="1900">
              <a:latin typeface="Gill Sans"/>
              <a:ea typeface="Gill Sans"/>
              <a:cs typeface="Gill Sans"/>
              <a:sym typeface="Gill Sans"/>
            </a:endParaRPr>
          </a:p>
          <a:p>
            <a:pPr indent="0" lvl="0" marL="0" rtl="0" algn="ctr">
              <a:spcBef>
                <a:spcPts val="0"/>
              </a:spcBef>
              <a:buNone/>
            </a:pPr>
            <a:r>
              <a:t/>
            </a:r>
            <a:endParaRPr sz="1900">
              <a:latin typeface="Gill Sans"/>
              <a:ea typeface="Gill Sans"/>
              <a:cs typeface="Gill Sans"/>
              <a:sym typeface="Gill Sans"/>
            </a:endParaRPr>
          </a:p>
        </p:txBody>
      </p:sp>
      <p:grpSp>
        <p:nvGrpSpPr>
          <p:cNvPr id="621" name="Shape 621"/>
          <p:cNvGrpSpPr/>
          <p:nvPr/>
        </p:nvGrpSpPr>
        <p:grpSpPr>
          <a:xfrm>
            <a:off x="-348127" y="87975"/>
            <a:ext cx="2543803" cy="1589522"/>
            <a:chOff x="-928337" y="234600"/>
            <a:chExt cx="6783474" cy="4238725"/>
          </a:xfrm>
        </p:grpSpPr>
        <p:pic>
          <p:nvPicPr>
            <p:cNvPr id="622" name="Shape 622"/>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623" name="Shape 623"/>
            <p:cNvSpPr txBox="1"/>
            <p:nvPr/>
          </p:nvSpPr>
          <p:spPr>
            <a:xfrm>
              <a:off x="672550" y="234600"/>
              <a:ext cx="3581700" cy="10512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t>With TF 1.0!</a:t>
              </a:r>
            </a:p>
          </p:txBody>
        </p:sp>
      </p:grpSp>
      <p:pic>
        <p:nvPicPr>
          <p:cNvPr id="624" name="Shape 624"/>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Shape 629"/>
          <p:cNvSpPr txBox="1"/>
          <p:nvPr>
            <p:ph type="title"/>
          </p:nvPr>
        </p:nvSpPr>
        <p:spPr>
          <a:xfrm>
            <a:off x="225375" y="133950"/>
            <a:ext cx="8813100" cy="1285800"/>
          </a:xfrm>
          <a:prstGeom prst="rect">
            <a:avLst/>
          </a:prstGeom>
        </p:spPr>
        <p:txBody>
          <a:bodyPr anchorCtr="0" anchor="ctr" bIns="34275" lIns="34275" rIns="34275" wrap="square" tIns="34275">
            <a:noAutofit/>
          </a:bodyPr>
          <a:lstStyle/>
          <a:p>
            <a:pPr indent="0" lvl="0" marL="0" rtl="0">
              <a:spcBef>
                <a:spcPts val="0"/>
              </a:spcBef>
              <a:buNone/>
            </a:pPr>
            <a:r>
              <a:rPr lang="en" sz="3000" u="sng">
                <a:solidFill>
                  <a:schemeClr val="hlink"/>
                </a:solidFill>
                <a:hlinkClick r:id="rId3"/>
              </a:rPr>
              <a:t>https://github.com/hunkim/DeepLearningZeroToAll/</a:t>
            </a:r>
            <a:r>
              <a:rPr lang="en" sz="3000"/>
              <a:t> </a:t>
            </a:r>
          </a:p>
        </p:txBody>
      </p:sp>
      <p:pic>
        <p:nvPicPr>
          <p:cNvPr id="630" name="Shape 630"/>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631" name="Shape 631"/>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632" name="Shape 632"/>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633" name="Shape 633"/>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634" name="Shape 634"/>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635" name="Shape 635"/>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636" name="Shape 636"/>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637" name="Shape 637"/>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638" name="Shape 638"/>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639" name="Shape 639"/>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640" name="Shape 640"/>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641" name="Shape 641"/>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Shape 646"/>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rtl="0">
              <a:spcBef>
                <a:spcPts val="0"/>
              </a:spcBef>
              <a:buNone/>
            </a:pPr>
            <a:r>
              <a:rPr lang="en"/>
              <a:t>Really long sentence?</a:t>
            </a:r>
          </a:p>
        </p:txBody>
      </p:sp>
      <p:sp>
        <p:nvSpPr>
          <p:cNvPr id="647" name="Shape 647"/>
          <p:cNvSpPr txBox="1"/>
          <p:nvPr/>
        </p:nvSpPr>
        <p:spPr>
          <a:xfrm>
            <a:off x="84200" y="1285875"/>
            <a:ext cx="9068100" cy="12858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sentence = (</a:t>
            </a:r>
            <a:r>
              <a:rPr b="1" lang="en" sz="1600">
                <a:solidFill>
                  <a:srgbClr val="008080"/>
                </a:solidFill>
                <a:highlight>
                  <a:srgbClr val="FFFFFF"/>
                </a:highlight>
                <a:latin typeface="Consolas"/>
                <a:ea typeface="Consolas"/>
                <a:cs typeface="Consolas"/>
                <a:sym typeface="Consolas"/>
              </a:rPr>
              <a:t>"if you want to build a ship, don't drum up people together to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"collect wood and don't assign them tasks and work, but rather "</a:t>
            </a:r>
          </a:p>
          <a:p>
            <a:pPr indent="0" lvl="0" marL="0" rtl="0">
              <a:lnSpc>
                <a:spcPct val="115000"/>
              </a:lnSpc>
              <a:spcBef>
                <a:spcPts val="0"/>
              </a:spcBef>
              <a:buNone/>
            </a:pPr>
            <a:r>
              <a:rPr b="1" lang="en" sz="1600">
                <a:solidFill>
                  <a:srgbClr val="008080"/>
                </a:solidFill>
                <a:highlight>
                  <a:srgbClr val="FFFFFF"/>
                </a:highlight>
                <a:latin typeface="Consolas"/>
                <a:ea typeface="Consolas"/>
                <a:cs typeface="Consolas"/>
                <a:sym typeface="Consolas"/>
              </a:rPr>
              <a:t>           "teach them to long for the endless immensity of the sea."</a:t>
            </a:r>
            <a:r>
              <a:rPr lang="en" sz="1600">
                <a:solidFill>
                  <a:schemeClr val="dk1"/>
                </a:solidFill>
                <a:highlight>
                  <a:srgbClr val="FFFFFF"/>
                </a:highlight>
                <a:latin typeface="Consolas"/>
                <a:ea typeface="Consolas"/>
                <a:cs typeface="Consolas"/>
                <a:sym typeface="Consolas"/>
              </a:rPr>
              <a:t>)</a:t>
            </a:r>
          </a:p>
        </p:txBody>
      </p:sp>
      <p:sp>
        <p:nvSpPr>
          <p:cNvPr id="648" name="Shape 648"/>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Shape 653"/>
          <p:cNvSpPr txBox="1"/>
          <p:nvPr>
            <p:ph type="title"/>
          </p:nvPr>
        </p:nvSpPr>
        <p:spPr>
          <a:xfrm>
            <a:off x="6496477" y="89225"/>
            <a:ext cx="2655600" cy="1285800"/>
          </a:xfrm>
          <a:prstGeom prst="rect">
            <a:avLst/>
          </a:prstGeom>
        </p:spPr>
        <p:txBody>
          <a:bodyPr anchorCtr="0" anchor="ctr" bIns="34275" lIns="34275" rIns="34275" wrap="square" tIns="34275">
            <a:noAutofit/>
          </a:bodyPr>
          <a:lstStyle/>
          <a:p>
            <a:pPr indent="0" lvl="0" marL="0" rtl="0">
              <a:spcBef>
                <a:spcPts val="0"/>
              </a:spcBef>
              <a:buNone/>
            </a:pPr>
            <a:r>
              <a:rPr lang="en"/>
              <a:t>Making dataset</a:t>
            </a:r>
          </a:p>
        </p:txBody>
      </p:sp>
      <p:sp>
        <p:nvSpPr>
          <p:cNvPr id="654" name="Shape 654"/>
          <p:cNvSpPr txBox="1"/>
          <p:nvPr/>
        </p:nvSpPr>
        <p:spPr>
          <a:xfrm>
            <a:off x="84200" y="106200"/>
            <a:ext cx="6289200" cy="49311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dataX =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dataY = []</a:t>
            </a:r>
          </a:p>
          <a:p>
            <a:pPr indent="0" lvl="0" marL="0" rtl="0">
              <a:lnSpc>
                <a:spcPct val="115000"/>
              </a:lnSpc>
              <a:spcBef>
                <a:spcPts val="0"/>
              </a:spcBef>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(sentence) - seq_length):</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x_str = sentence[i:i + seq_length]</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y_str = sentence[i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i + seq_length +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x_str, </a:t>
            </a:r>
            <a:r>
              <a:rPr b="1" lang="en" sz="1600">
                <a:solidFill>
                  <a:srgbClr val="008080"/>
                </a:solidFill>
                <a:highlight>
                  <a:srgbClr val="FFFFFF"/>
                </a:highlight>
                <a:latin typeface="Consolas"/>
                <a:ea typeface="Consolas"/>
                <a:cs typeface="Consolas"/>
                <a:sym typeface="Consolas"/>
              </a:rPr>
              <a:t>'-&gt;'</a:t>
            </a:r>
            <a:r>
              <a:rPr lang="en" sz="1600">
                <a:solidFill>
                  <a:schemeClr val="dk1"/>
                </a:solidFill>
                <a:highlight>
                  <a:srgbClr val="FFFFFF"/>
                </a:highlight>
                <a:latin typeface="Consolas"/>
                <a:ea typeface="Consolas"/>
                <a:cs typeface="Consolas"/>
                <a:sym typeface="Consolas"/>
              </a:rPr>
              <a:t>, y_str)</a:t>
            </a:r>
          </a:p>
          <a:p>
            <a:pPr indent="510540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x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x_str]  </a:t>
            </a:r>
            <a:r>
              <a:rPr i="1" lang="en" sz="1600">
                <a:solidFill>
                  <a:srgbClr val="808080"/>
                </a:solidFill>
                <a:highlight>
                  <a:srgbClr val="FFFFFF"/>
                </a:highlight>
                <a:latin typeface="Consolas"/>
                <a:ea typeface="Consolas"/>
                <a:cs typeface="Consolas"/>
                <a:sym typeface="Consolas"/>
              </a:rPr>
              <a:t># x str to index</a:t>
            </a: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y = [char_dic[c]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c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y_str]  </a:t>
            </a:r>
            <a:r>
              <a:rPr i="1" lang="en" sz="1600">
                <a:solidFill>
                  <a:srgbClr val="808080"/>
                </a:solidFill>
                <a:highlight>
                  <a:srgbClr val="FFFFFF"/>
                </a:highlight>
                <a:latin typeface="Consolas"/>
                <a:ea typeface="Consolas"/>
                <a:cs typeface="Consolas"/>
                <a:sym typeface="Consolas"/>
              </a:rPr>
              <a:t># y str to index</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dataX.append(x)</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dataY.append(y)</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p:txBody>
      </p:sp>
      <p:sp>
        <p:nvSpPr>
          <p:cNvPr id="655" name="Shape 655"/>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i="1" lang="en" sz="1600">
                <a:solidFill>
                  <a:schemeClr val="dk1"/>
                </a:solidFill>
              </a:rPr>
              <a:t># training dataset</a:t>
            </a:r>
          </a:p>
          <a:p>
            <a:pPr indent="0" lvl="0" marL="0" rtl="0">
              <a:lnSpc>
                <a:spcPct val="115000"/>
              </a:lnSpc>
              <a:spcBef>
                <a:spcPts val="0"/>
              </a:spcBef>
              <a:buNone/>
            </a:pPr>
            <a:r>
              <a:rPr lang="en" sz="1600">
                <a:solidFill>
                  <a:schemeClr val="dk1"/>
                </a:solidFill>
              </a:rPr>
              <a:t>0 if you wan -&gt; f you want</a:t>
            </a:r>
          </a:p>
          <a:p>
            <a:pPr indent="0" lvl="0" marL="0" rtl="0">
              <a:lnSpc>
                <a:spcPct val="115000"/>
              </a:lnSpc>
              <a:spcBef>
                <a:spcPts val="0"/>
              </a:spcBef>
              <a:buNone/>
            </a:pPr>
            <a:r>
              <a:rPr lang="en" sz="1600">
                <a:solidFill>
                  <a:schemeClr val="dk1"/>
                </a:solidFill>
              </a:rPr>
              <a:t>1 f you want -&gt;  you want </a:t>
            </a:r>
          </a:p>
          <a:p>
            <a:pPr indent="0" lvl="0" marL="0" rtl="0">
              <a:lnSpc>
                <a:spcPct val="115000"/>
              </a:lnSpc>
              <a:spcBef>
                <a:spcPts val="0"/>
              </a:spcBef>
              <a:buNone/>
            </a:pPr>
            <a:r>
              <a:rPr lang="en" sz="1600">
                <a:solidFill>
                  <a:schemeClr val="dk1"/>
                </a:solidFill>
              </a:rPr>
              <a:t>2  you want  -&gt; you want t</a:t>
            </a:r>
          </a:p>
          <a:p>
            <a:pPr indent="0" lvl="0" marL="0" rtl="0">
              <a:lnSpc>
                <a:spcPct val="115000"/>
              </a:lnSpc>
              <a:spcBef>
                <a:spcPts val="0"/>
              </a:spcBef>
              <a:buNone/>
            </a:pPr>
            <a:r>
              <a:rPr lang="en" sz="1600">
                <a:solidFill>
                  <a:schemeClr val="dk1"/>
                </a:solidFill>
              </a:rPr>
              <a:t>3 you want t -&gt; ou want to</a:t>
            </a:r>
          </a:p>
          <a:p>
            <a:pPr indent="0" lvl="0" marL="0" marR="0" rtl="0" algn="l">
              <a:lnSpc>
                <a:spcPct val="115000"/>
              </a:lnSpc>
              <a:spcBef>
                <a:spcPts val="0"/>
              </a:spcBef>
              <a:spcAft>
                <a:spcPts val="0"/>
              </a:spcAft>
              <a:buNone/>
            </a:pPr>
            <a:r>
              <a:rPr lang="en" sz="1600">
                <a:solidFill>
                  <a:schemeClr val="dk1"/>
                </a:solidFill>
              </a:rPr>
              <a:t>…</a:t>
            </a:r>
          </a:p>
          <a:p>
            <a:pPr indent="0" lvl="0" marL="0" marR="0" rtl="0" algn="l">
              <a:lnSpc>
                <a:spcPct val="115000"/>
              </a:lnSpc>
              <a:spcBef>
                <a:spcPts val="0"/>
              </a:spcBef>
              <a:spcAft>
                <a:spcPts val="0"/>
              </a:spcAft>
              <a:buNone/>
            </a:pPr>
            <a:r>
              <a:rPr lang="en" sz="1600">
                <a:solidFill>
                  <a:schemeClr val="dk1"/>
                </a:solidFill>
              </a:rPr>
              <a:t>168  of the se -&gt; of the sea</a:t>
            </a:r>
          </a:p>
          <a:p>
            <a:pPr indent="0" lvl="0" marL="0" marR="0" rtl="0" algn="l">
              <a:lnSpc>
                <a:spcPct val="115000"/>
              </a:lnSpc>
              <a:spcBef>
                <a:spcPts val="0"/>
              </a:spcBef>
              <a:spcAft>
                <a:spcPts val="0"/>
              </a:spcAft>
              <a:buNone/>
            </a:pPr>
            <a:r>
              <a:rPr lang="en" sz="1600">
                <a:solidFill>
                  <a:schemeClr val="dk1"/>
                </a:solidFill>
              </a:rPr>
              <a:t>169 of the sea -&gt; f the sea.</a:t>
            </a:r>
          </a:p>
        </p:txBody>
      </p:sp>
      <p:sp>
        <p:nvSpPr>
          <p:cNvPr id="656" name="Shape 656"/>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Shape 661"/>
          <p:cNvSpPr txBox="1"/>
          <p:nvPr>
            <p:ph type="title"/>
          </p:nvPr>
        </p:nvSpPr>
        <p:spPr>
          <a:xfrm>
            <a:off x="2651557" y="78050"/>
            <a:ext cx="3840900" cy="1285800"/>
          </a:xfrm>
          <a:prstGeom prst="rect">
            <a:avLst/>
          </a:prstGeom>
        </p:spPr>
        <p:txBody>
          <a:bodyPr anchorCtr="0" anchor="ctr" bIns="34275" lIns="34275" rIns="34275" wrap="square" tIns="34275">
            <a:noAutofit/>
          </a:bodyPr>
          <a:lstStyle/>
          <a:p>
            <a:pPr indent="0" lvl="0" marL="0" rtl="0">
              <a:spcBef>
                <a:spcPts val="0"/>
              </a:spcBef>
              <a:buNone/>
            </a:pPr>
            <a:r>
              <a:rPr lang="en"/>
              <a:t>RNN parameters</a:t>
            </a:r>
          </a:p>
        </p:txBody>
      </p:sp>
      <p:sp>
        <p:nvSpPr>
          <p:cNvPr id="662" name="Shape 662"/>
          <p:cNvSpPr txBox="1"/>
          <p:nvPr/>
        </p:nvSpPr>
        <p:spPr>
          <a:xfrm>
            <a:off x="84200" y="1427100"/>
            <a:ext cx="6289200" cy="2952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char_set = </a:t>
            </a:r>
            <a:r>
              <a:rPr lang="en" sz="1600">
                <a:solidFill>
                  <a:srgbClr val="000080"/>
                </a:solidFill>
                <a:highlight>
                  <a:srgbClr val="FFFFFF"/>
                </a:highlight>
                <a:latin typeface="Consolas"/>
                <a:ea typeface="Consolas"/>
                <a:cs typeface="Consolas"/>
                <a:sym typeface="Consolas"/>
              </a:rPr>
              <a:t>list</a:t>
            </a:r>
            <a:r>
              <a:rPr lang="en" sz="1600">
                <a:solidFill>
                  <a:schemeClr val="dk1"/>
                </a:solidFill>
                <a:highlight>
                  <a:srgbClr val="FFFFFF"/>
                </a:highlight>
                <a:latin typeface="Consolas"/>
                <a:ea typeface="Consolas"/>
                <a:cs typeface="Consolas"/>
                <a:sym typeface="Consolas"/>
              </a:rPr>
              <a:t>(</a:t>
            </a:r>
            <a:r>
              <a:rPr lang="en" sz="1600">
                <a:solidFill>
                  <a:srgbClr val="000080"/>
                </a:solidFill>
                <a:highlight>
                  <a:srgbClr val="FFFFFF"/>
                </a:highlight>
                <a:latin typeface="Consolas"/>
                <a:ea typeface="Consolas"/>
                <a:cs typeface="Consolas"/>
                <a:sym typeface="Consolas"/>
              </a:rPr>
              <a:t>set</a:t>
            </a:r>
            <a:r>
              <a:rPr lang="en" sz="1600">
                <a:solidFill>
                  <a:schemeClr val="dk1"/>
                </a:solidFill>
                <a:highlight>
                  <a:srgbClr val="FFFFFF"/>
                </a:highlight>
                <a:latin typeface="Consolas"/>
                <a:ea typeface="Consolas"/>
                <a:cs typeface="Consolas"/>
                <a:sym typeface="Consolas"/>
              </a:rPr>
              <a:t>(sentence))</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char_dic = {w: i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w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data_dim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hidden_size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num_classes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(char_set)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seq_length = </a:t>
            </a:r>
            <a:r>
              <a:rPr lang="en" sz="1600">
                <a:solidFill>
                  <a:srgbClr val="0000FF"/>
                </a:solidFill>
                <a:highlight>
                  <a:srgbClr val="FFFFFF"/>
                </a:highlight>
                <a:latin typeface="Consolas"/>
                <a:ea typeface="Consolas"/>
                <a:cs typeface="Consolas"/>
                <a:sym typeface="Consolas"/>
              </a:rPr>
              <a:t>10  </a:t>
            </a:r>
            <a:r>
              <a:rPr i="1" lang="en" sz="1600">
                <a:solidFill>
                  <a:srgbClr val="808080"/>
                </a:solidFill>
                <a:highlight>
                  <a:srgbClr val="FFFFFF"/>
                </a:highlight>
                <a:latin typeface="Consolas"/>
                <a:ea typeface="Consolas"/>
                <a:cs typeface="Consolas"/>
                <a:sym typeface="Consolas"/>
              </a:rPr>
              <a:t># Any arbitrary number</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batch_size = </a:t>
            </a:r>
            <a:r>
              <a:rPr lang="en" sz="1600">
                <a:solidFill>
                  <a:srgbClr val="000080"/>
                </a:solidFill>
                <a:highlight>
                  <a:srgbClr val="FFFFFF"/>
                </a:highlight>
                <a:latin typeface="Consolas"/>
                <a:ea typeface="Consolas"/>
                <a:cs typeface="Consolas"/>
                <a:sym typeface="Consolas"/>
              </a:rPr>
              <a:t>len</a:t>
            </a:r>
            <a:r>
              <a:rPr lang="en" sz="1600">
                <a:solidFill>
                  <a:schemeClr val="dk1"/>
                </a:solidFill>
                <a:highlight>
                  <a:srgbClr val="FFFFFF"/>
                </a:highlight>
                <a:latin typeface="Consolas"/>
                <a:ea typeface="Consolas"/>
                <a:cs typeface="Consolas"/>
                <a:sym typeface="Consolas"/>
              </a:rPr>
              <a:t>(dataX)</a:t>
            </a: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p:txBody>
      </p:sp>
      <p:sp>
        <p:nvSpPr>
          <p:cNvPr id="663" name="Shape 663"/>
          <p:cNvSpPr txBox="1"/>
          <p:nvPr/>
        </p:nvSpPr>
        <p:spPr>
          <a:xfrm>
            <a:off x="6373400" y="1721875"/>
            <a:ext cx="2616000" cy="23259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i="1" lang="en" sz="1600">
                <a:solidFill>
                  <a:schemeClr val="dk1"/>
                </a:solidFill>
              </a:rPr>
              <a:t># training dataset</a:t>
            </a:r>
          </a:p>
          <a:p>
            <a:pPr indent="0" lvl="0" marL="0" rtl="0">
              <a:lnSpc>
                <a:spcPct val="115000"/>
              </a:lnSpc>
              <a:spcBef>
                <a:spcPts val="0"/>
              </a:spcBef>
              <a:buNone/>
            </a:pPr>
            <a:r>
              <a:rPr lang="en" sz="1600">
                <a:solidFill>
                  <a:schemeClr val="dk1"/>
                </a:solidFill>
              </a:rPr>
              <a:t>0 if you wan -&gt; f you want</a:t>
            </a:r>
          </a:p>
          <a:p>
            <a:pPr indent="0" lvl="0" marL="0" rtl="0">
              <a:lnSpc>
                <a:spcPct val="115000"/>
              </a:lnSpc>
              <a:spcBef>
                <a:spcPts val="0"/>
              </a:spcBef>
              <a:buNone/>
            </a:pPr>
            <a:r>
              <a:rPr lang="en" sz="1600">
                <a:solidFill>
                  <a:schemeClr val="dk1"/>
                </a:solidFill>
              </a:rPr>
              <a:t>1 f you want -&gt;  you want </a:t>
            </a:r>
          </a:p>
          <a:p>
            <a:pPr indent="0" lvl="0" marL="0" rtl="0">
              <a:lnSpc>
                <a:spcPct val="115000"/>
              </a:lnSpc>
              <a:spcBef>
                <a:spcPts val="0"/>
              </a:spcBef>
              <a:buNone/>
            </a:pPr>
            <a:r>
              <a:rPr lang="en" sz="1600">
                <a:solidFill>
                  <a:schemeClr val="dk1"/>
                </a:solidFill>
              </a:rPr>
              <a:t>2  you want  -&gt; you want t</a:t>
            </a:r>
          </a:p>
          <a:p>
            <a:pPr indent="0" lvl="0" marL="0" rtl="0">
              <a:lnSpc>
                <a:spcPct val="115000"/>
              </a:lnSpc>
              <a:spcBef>
                <a:spcPts val="0"/>
              </a:spcBef>
              <a:buNone/>
            </a:pPr>
            <a:r>
              <a:rPr lang="en" sz="1600">
                <a:solidFill>
                  <a:schemeClr val="dk1"/>
                </a:solidFill>
              </a:rPr>
              <a:t>3 you want t -&gt; ou want to</a:t>
            </a:r>
          </a:p>
          <a:p>
            <a:pPr indent="0" lvl="0" marL="0" marR="0" rtl="0" algn="l">
              <a:lnSpc>
                <a:spcPct val="115000"/>
              </a:lnSpc>
              <a:spcBef>
                <a:spcPts val="0"/>
              </a:spcBef>
              <a:spcAft>
                <a:spcPts val="0"/>
              </a:spcAft>
              <a:buNone/>
            </a:pPr>
            <a:r>
              <a:rPr lang="en" sz="1600">
                <a:solidFill>
                  <a:schemeClr val="dk1"/>
                </a:solidFill>
              </a:rPr>
              <a:t>…</a:t>
            </a:r>
          </a:p>
          <a:p>
            <a:pPr indent="0" lvl="0" marL="0" marR="0" rtl="0" algn="l">
              <a:lnSpc>
                <a:spcPct val="115000"/>
              </a:lnSpc>
              <a:spcBef>
                <a:spcPts val="0"/>
              </a:spcBef>
              <a:spcAft>
                <a:spcPts val="0"/>
              </a:spcAft>
              <a:buNone/>
            </a:pPr>
            <a:r>
              <a:rPr lang="en" sz="1600">
                <a:solidFill>
                  <a:schemeClr val="dk1"/>
                </a:solidFill>
              </a:rPr>
              <a:t>168  of the se -&gt; of the sea</a:t>
            </a:r>
          </a:p>
          <a:p>
            <a:pPr indent="0" lvl="0" marL="0" marR="0" rtl="0" algn="l">
              <a:lnSpc>
                <a:spcPct val="115000"/>
              </a:lnSpc>
              <a:spcBef>
                <a:spcPts val="0"/>
              </a:spcBef>
              <a:spcAft>
                <a:spcPts val="0"/>
              </a:spcAft>
              <a:buNone/>
            </a:pPr>
            <a:r>
              <a:rPr lang="en" sz="1600">
                <a:solidFill>
                  <a:schemeClr val="dk1"/>
                </a:solidFill>
              </a:rPr>
              <a:t>169 of the sea -&gt; f the sea.</a:t>
            </a:r>
          </a:p>
        </p:txBody>
      </p:sp>
      <p:sp>
        <p:nvSpPr>
          <p:cNvPr id="664" name="Shape 664"/>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a:spcBef>
                <a:spcPts val="0"/>
              </a:spcBef>
              <a:buNone/>
            </a:pPr>
            <a:r>
              <a:rPr lang="en"/>
              <a:t>RNN in TensorFlow</a:t>
            </a:r>
          </a:p>
        </p:txBody>
      </p:sp>
      <p:pic>
        <p:nvPicPr>
          <p:cNvPr id="239" name="Shape 239"/>
          <p:cNvPicPr preferRelativeResize="0"/>
          <p:nvPr/>
        </p:nvPicPr>
        <p:blipFill>
          <a:blip r:embed="rId3">
            <a:alphaModFix/>
          </a:blip>
          <a:stretch>
            <a:fillRect/>
          </a:stretch>
        </p:blipFill>
        <p:spPr>
          <a:xfrm>
            <a:off x="-117875" y="1408625"/>
            <a:ext cx="2688000" cy="3173451"/>
          </a:xfrm>
          <a:prstGeom prst="rect">
            <a:avLst/>
          </a:prstGeom>
          <a:noFill/>
          <a:ln>
            <a:noFill/>
          </a:ln>
        </p:spPr>
      </p:pic>
      <p:sp>
        <p:nvSpPr>
          <p:cNvPr id="240" name="Shape 240"/>
          <p:cNvSpPr txBox="1"/>
          <p:nvPr/>
        </p:nvSpPr>
        <p:spPr>
          <a:xfrm>
            <a:off x="2173850" y="1332425"/>
            <a:ext cx="7061100" cy="26895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contrib</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rnn</a:t>
            </a:r>
            <a:r>
              <a:rPr lang="en">
                <a:solidFill>
                  <a:srgbClr val="666666"/>
                </a:solidFill>
                <a:latin typeface="Consolas"/>
                <a:ea typeface="Consolas"/>
                <a:cs typeface="Consolas"/>
                <a:sym typeface="Consolas"/>
              </a:rPr>
              <a:t>.</a:t>
            </a:r>
            <a:r>
              <a:rPr b="1" lang="en">
                <a:solidFill>
                  <a:srgbClr val="0000FF"/>
                </a:solidFill>
                <a:latin typeface="Consolas"/>
                <a:ea typeface="Consolas"/>
                <a:cs typeface="Consolas"/>
                <a:sym typeface="Consolas"/>
              </a:rPr>
              <a:t>BasicRNNCell</a:t>
            </a:r>
            <a:r>
              <a:rPr lang="en">
                <a:solidFill>
                  <a:srgbClr val="333333"/>
                </a:solidFill>
                <a:latin typeface="Consolas"/>
                <a:ea typeface="Consolas"/>
                <a:cs typeface="Consolas"/>
                <a:sym typeface="Consolas"/>
              </a:rPr>
              <a:t>(num_units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hidden_size)</a:t>
            </a:r>
          </a:p>
          <a:p>
            <a:pPr indent="0" lvl="0" marL="0" rtl="0">
              <a:lnSpc>
                <a:spcPct val="115000"/>
              </a:lnSpc>
              <a:spcBef>
                <a:spcPts val="0"/>
              </a:spcBef>
              <a:buNone/>
            </a:pPr>
            <a:r>
              <a:rPr lang="en">
                <a:solidFill>
                  <a:srgbClr val="333333"/>
                </a:solidFill>
                <a:latin typeface="Consolas"/>
                <a:ea typeface="Consolas"/>
                <a:cs typeface="Consolas"/>
                <a:sym typeface="Consolas"/>
              </a:rPr>
              <a:t>   </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outputs, _states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nn</a:t>
            </a:r>
            <a:r>
              <a:rPr lang="en">
                <a:solidFill>
                  <a:srgbClr val="666666"/>
                </a:solidFill>
                <a:latin typeface="Consolas"/>
                <a:ea typeface="Consolas"/>
                <a:cs typeface="Consolas"/>
                <a:sym typeface="Consolas"/>
              </a:rPr>
              <a:t>.</a:t>
            </a:r>
            <a:r>
              <a:rPr b="1" lang="en">
                <a:solidFill>
                  <a:srgbClr val="0000FF"/>
                </a:solidFill>
                <a:latin typeface="Consolas"/>
                <a:ea typeface="Consolas"/>
                <a:cs typeface="Consolas"/>
                <a:sym typeface="Consolas"/>
              </a:rPr>
              <a:t>dynamic_rnn</a:t>
            </a:r>
            <a:r>
              <a:rPr lang="en">
                <a:solidFill>
                  <a:srgbClr val="333333"/>
                </a:solidFill>
                <a:latin typeface="Consolas"/>
                <a:ea typeface="Consolas"/>
                <a:cs typeface="Consolas"/>
                <a:sym typeface="Consolas"/>
              </a:rPr>
              <a:t>(</a:t>
            </a: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latin typeface="Consolas"/>
                <a:ea typeface="Consolas"/>
                <a:cs typeface="Consolas"/>
                <a:sym typeface="Consolas"/>
              </a:rPr>
              <a:t>x_data</a:t>
            </a:r>
            <a:r>
              <a:rPr lang="en">
                <a:solidFill>
                  <a:srgbClr val="333333"/>
                </a:solidFill>
                <a:latin typeface="Consolas"/>
                <a:ea typeface="Consolas"/>
                <a:cs typeface="Consolas"/>
                <a:sym typeface="Consolas"/>
              </a:rPr>
              <a:t>,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a:t>
            </a:r>
          </a:p>
        </p:txBody>
      </p:sp>
      <p:sp>
        <p:nvSpPr>
          <p:cNvPr id="241" name="Shape 241"/>
          <p:cNvSpPr txBox="1"/>
          <p:nvPr/>
        </p:nvSpPr>
        <p:spPr>
          <a:xfrm>
            <a:off x="3442350" y="4662575"/>
            <a:ext cx="5866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Shape 669"/>
          <p:cNvSpPr txBox="1"/>
          <p:nvPr>
            <p:ph type="title"/>
          </p:nvPr>
        </p:nvSpPr>
        <p:spPr>
          <a:xfrm>
            <a:off x="-8188" y="133945"/>
            <a:ext cx="9160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Wide &amp; Deep</a:t>
            </a:r>
          </a:p>
        </p:txBody>
      </p:sp>
      <p:pic>
        <p:nvPicPr>
          <p:cNvPr descr="pasted-image.png" id="670" name="Shape 670"/>
          <p:cNvPicPr preferRelativeResize="0"/>
          <p:nvPr/>
        </p:nvPicPr>
        <p:blipFill rotWithShape="1">
          <a:blip r:embed="rId3">
            <a:alphaModFix/>
          </a:blip>
          <a:srcRect b="0" l="0" r="0" t="0"/>
          <a:stretch/>
        </p:blipFill>
        <p:spPr>
          <a:xfrm>
            <a:off x="338138" y="1519238"/>
            <a:ext cx="8467800" cy="2105100"/>
          </a:xfrm>
          <a:prstGeom prst="rect">
            <a:avLst/>
          </a:prstGeom>
          <a:noFill/>
          <a:ln>
            <a:noFill/>
          </a:ln>
        </p:spPr>
      </p:pic>
      <p:sp>
        <p:nvSpPr>
          <p:cNvPr id="671" name="Shape 671"/>
          <p:cNvSpPr/>
          <p:nvPr/>
        </p:nvSpPr>
        <p:spPr>
          <a:xfrm>
            <a:off x="1292686" y="4775376"/>
            <a:ext cx="7434300" cy="310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Light"/>
              <a:buNone/>
            </a:pPr>
            <a:r>
              <a:rPr b="0" i="0" lang="en" sz="1700" u="sng" cap="none" strike="noStrike">
                <a:solidFill>
                  <a:schemeClr val="hlink"/>
                </a:solidFill>
                <a:latin typeface="Helvetica Neue Light"/>
                <a:ea typeface="Helvetica Neue Light"/>
                <a:cs typeface="Helvetica Neue Light"/>
                <a:sym typeface="Helvetica Neue Light"/>
                <a:hlinkClick r:id="rId4"/>
              </a:rPr>
              <a:t>https://www.tensorflow.org/versions/r0.11/tutorials/wide_and_deep/index.html</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Shape 676"/>
          <p:cNvSpPr txBox="1"/>
          <p:nvPr>
            <p:ph type="title"/>
          </p:nvPr>
        </p:nvSpPr>
        <p:spPr>
          <a:xfrm>
            <a:off x="-8200" y="133950"/>
            <a:ext cx="7365600" cy="1084800"/>
          </a:xfrm>
          <a:prstGeom prst="rect">
            <a:avLst/>
          </a:prstGeom>
        </p:spPr>
        <p:txBody>
          <a:bodyPr anchorCtr="0" anchor="ctr" bIns="34275" lIns="34275" rIns="34275" wrap="square" tIns="34275">
            <a:noAutofit/>
          </a:bodyPr>
          <a:lstStyle/>
          <a:p>
            <a:pPr indent="0" lvl="0" marL="0">
              <a:spcBef>
                <a:spcPts val="0"/>
              </a:spcBef>
              <a:buNone/>
            </a:pPr>
            <a:r>
              <a:rPr lang="en"/>
              <a:t>Stacked RNN </a:t>
            </a:r>
          </a:p>
        </p:txBody>
      </p:sp>
      <p:sp>
        <p:nvSpPr>
          <p:cNvPr id="677" name="Shape 677"/>
          <p:cNvSpPr txBox="1"/>
          <p:nvPr/>
        </p:nvSpPr>
        <p:spPr>
          <a:xfrm>
            <a:off x="457200" y="1118150"/>
            <a:ext cx="7849500" cy="37122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X = tf.placeholder(tf.int32, [</a:t>
            </a:r>
            <a:r>
              <a:rPr b="1" lang="en" sz="1500">
                <a:solidFill>
                  <a:srgbClr val="000080"/>
                </a:solidFill>
                <a:highlight>
                  <a:srgbClr val="FFFFFF"/>
                </a:highlight>
                <a:latin typeface="Consolas"/>
                <a:ea typeface="Consolas"/>
                <a:cs typeface="Consolas"/>
                <a:sym typeface="Consolas"/>
              </a:rPr>
              <a:t>None</a:t>
            </a:r>
            <a:r>
              <a:rPr lang="en" sz="1500">
                <a:solidFill>
                  <a:schemeClr val="dk1"/>
                </a:solidFill>
                <a:highlight>
                  <a:srgbClr val="FFFFFF"/>
                </a:highlight>
                <a:latin typeface="Consolas"/>
                <a:ea typeface="Consolas"/>
                <a:cs typeface="Consolas"/>
                <a:sym typeface="Consolas"/>
              </a:rPr>
              <a:t>, seq_length])</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Y = tf.placeholder(tf.int32, [</a:t>
            </a:r>
            <a:r>
              <a:rPr b="1" lang="en" sz="1500">
                <a:solidFill>
                  <a:srgbClr val="000080"/>
                </a:solidFill>
                <a:highlight>
                  <a:srgbClr val="FFFFFF"/>
                </a:highlight>
                <a:latin typeface="Consolas"/>
                <a:ea typeface="Consolas"/>
                <a:cs typeface="Consolas"/>
                <a:sym typeface="Consolas"/>
              </a:rPr>
              <a:t>None</a:t>
            </a:r>
            <a:r>
              <a:rPr lang="en" sz="1500">
                <a:solidFill>
                  <a:schemeClr val="dk1"/>
                </a:solidFill>
                <a:highlight>
                  <a:srgbClr val="FFFFFF"/>
                </a:highlight>
                <a:latin typeface="Consolas"/>
                <a:ea typeface="Consolas"/>
                <a:cs typeface="Consolas"/>
                <a:sym typeface="Consolas"/>
              </a:rPr>
              <a:t>, seq_length])</a:t>
            </a:r>
          </a:p>
          <a:p>
            <a:pPr indent="0" lvl="0" marL="0" rtl="0">
              <a:lnSpc>
                <a:spcPct val="115000"/>
              </a:lnSpc>
              <a:spcBef>
                <a:spcPts val="0"/>
              </a:spcBef>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500">
                <a:solidFill>
                  <a:srgbClr val="808080"/>
                </a:solidFill>
                <a:highlight>
                  <a:srgbClr val="FFFFFF"/>
                </a:highlight>
                <a:latin typeface="Consolas"/>
                <a:ea typeface="Consolas"/>
                <a:cs typeface="Consolas"/>
                <a:sym typeface="Consolas"/>
              </a:rPr>
              <a:t># One-hot encoding</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X_one_hot = tf.one_hot(X, num_classes)</a:t>
            </a:r>
          </a:p>
          <a:p>
            <a:pPr indent="0" lvl="0" marL="0" rtl="0">
              <a:lnSpc>
                <a:spcPct val="115000"/>
              </a:lnSpc>
              <a:spcBef>
                <a:spcPts val="0"/>
              </a:spcBef>
              <a:buNone/>
            </a:pPr>
            <a:r>
              <a:rPr lang="en" sz="1500">
                <a:solidFill>
                  <a:srgbClr val="000080"/>
                </a:solidFill>
                <a:highlight>
                  <a:srgbClr val="FFFFFF"/>
                </a:highlight>
                <a:latin typeface="Consolas"/>
                <a:ea typeface="Consolas"/>
                <a:cs typeface="Consolas"/>
                <a:sym typeface="Consolas"/>
              </a:rPr>
              <a:t>print</a:t>
            </a:r>
            <a:r>
              <a:rPr lang="en" sz="1500">
                <a:solidFill>
                  <a:schemeClr val="dk1"/>
                </a:solidFill>
                <a:highlight>
                  <a:srgbClr val="FFFFFF"/>
                </a:highlight>
                <a:latin typeface="Consolas"/>
                <a:ea typeface="Consolas"/>
                <a:cs typeface="Consolas"/>
                <a:sym typeface="Consolas"/>
              </a:rPr>
              <a:t>(X_one_hot)  </a:t>
            </a:r>
            <a:r>
              <a:rPr i="1" lang="en" sz="1500">
                <a:solidFill>
                  <a:srgbClr val="808080"/>
                </a:solidFill>
                <a:highlight>
                  <a:srgbClr val="FFFFFF"/>
                </a:highlight>
                <a:latin typeface="Consolas"/>
                <a:ea typeface="Consolas"/>
                <a:cs typeface="Consolas"/>
                <a:sym typeface="Consolas"/>
              </a:rPr>
              <a:t># check out the shape</a:t>
            </a:r>
          </a:p>
          <a:p>
            <a:pPr indent="0" lvl="0" marL="0" rtl="0">
              <a:lnSpc>
                <a:spcPct val="115000"/>
              </a:lnSpc>
              <a:spcBef>
                <a:spcPts val="0"/>
              </a:spcBef>
              <a:buNone/>
            </a:pPr>
            <a:r>
              <a:t/>
            </a:r>
            <a:endParaRPr i="1" sz="15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500">
                <a:solidFill>
                  <a:srgbClr val="808080"/>
                </a:solidFill>
                <a:highlight>
                  <a:srgbClr val="FFFFFF"/>
                </a:highlight>
                <a:latin typeface="Consolas"/>
                <a:ea typeface="Consolas"/>
                <a:cs typeface="Consolas"/>
                <a:sym typeface="Consolas"/>
              </a:rPr>
              <a:t># Make a lstm cell with hidden_size (each unit output vector size)</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cell = rnn.BasicLSTMCell(hidden_size, </a:t>
            </a:r>
            <a:r>
              <a:rPr lang="en" sz="1500">
                <a:solidFill>
                  <a:srgbClr val="660099"/>
                </a:solidFill>
                <a:highlight>
                  <a:srgbClr val="FFFFFF"/>
                </a:highlight>
                <a:latin typeface="Consolas"/>
                <a:ea typeface="Consolas"/>
                <a:cs typeface="Consolas"/>
                <a:sym typeface="Consolas"/>
              </a:rPr>
              <a:t>state_is_tuple</a:t>
            </a:r>
            <a:r>
              <a:rPr lang="en" sz="1500">
                <a:solidFill>
                  <a:schemeClr val="dk1"/>
                </a:solidFill>
                <a:highlight>
                  <a:srgbClr val="FFFFFF"/>
                </a:highlight>
                <a:latin typeface="Consolas"/>
                <a:ea typeface="Consolas"/>
                <a:cs typeface="Consolas"/>
                <a:sym typeface="Consolas"/>
              </a:rPr>
              <a:t>=</a:t>
            </a:r>
            <a:r>
              <a:rPr b="1" lang="en" sz="1500">
                <a:solidFill>
                  <a:srgbClr val="000080"/>
                </a:solidFill>
                <a:highlight>
                  <a:srgbClr val="FFFFFF"/>
                </a:highlight>
                <a:latin typeface="Consolas"/>
                <a:ea typeface="Consolas"/>
                <a:cs typeface="Consolas"/>
                <a:sym typeface="Consolas"/>
              </a:rPr>
              <a:t>True</a:t>
            </a:r>
            <a:r>
              <a:rPr lang="en" sz="15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cell = rnn.MultiRNNCell([cell] * </a:t>
            </a:r>
            <a:r>
              <a:rPr b="1" lang="en" sz="1800">
                <a:solidFill>
                  <a:srgbClr val="0000FF"/>
                </a:solidFill>
                <a:highlight>
                  <a:srgbClr val="FFFFFF"/>
                </a:highlight>
                <a:latin typeface="Consolas"/>
                <a:ea typeface="Consolas"/>
                <a:cs typeface="Consolas"/>
                <a:sym typeface="Consolas"/>
              </a:rPr>
              <a:t>2</a:t>
            </a:r>
            <a:r>
              <a:rPr lang="en" sz="1800">
                <a:solidFill>
                  <a:schemeClr val="dk1"/>
                </a:solidFill>
                <a:highlight>
                  <a:srgbClr val="FFFFFF"/>
                </a:highlight>
                <a:latin typeface="Consolas"/>
                <a:ea typeface="Consolas"/>
                <a:cs typeface="Consolas"/>
                <a:sym typeface="Consolas"/>
              </a:rPr>
              <a:t>, </a:t>
            </a:r>
            <a:r>
              <a:rPr lang="en" sz="1800">
                <a:solidFill>
                  <a:srgbClr val="660099"/>
                </a:solidFill>
                <a:highlight>
                  <a:srgbClr val="FFFFFF"/>
                </a:highlight>
                <a:latin typeface="Consolas"/>
                <a:ea typeface="Consolas"/>
                <a:cs typeface="Consolas"/>
                <a:sym typeface="Consolas"/>
              </a:rPr>
              <a:t>state_is_tuple</a:t>
            </a:r>
            <a:r>
              <a:rPr lang="en" sz="1800">
                <a:solidFill>
                  <a:schemeClr val="dk1"/>
                </a:solidFill>
                <a:highlight>
                  <a:srgbClr val="FFFFFF"/>
                </a:highlight>
                <a:latin typeface="Consolas"/>
                <a:ea typeface="Consolas"/>
                <a:cs typeface="Consolas"/>
                <a:sym typeface="Consolas"/>
              </a:rPr>
              <a:t>=</a:t>
            </a:r>
            <a:r>
              <a:rPr b="1" lang="en" sz="1800">
                <a:solidFill>
                  <a:srgbClr val="000080"/>
                </a:solidFill>
                <a:highlight>
                  <a:srgbClr val="FFFFFF"/>
                </a:highlight>
                <a:latin typeface="Consolas"/>
                <a:ea typeface="Consolas"/>
                <a:cs typeface="Consolas"/>
                <a:sym typeface="Consolas"/>
              </a:rPr>
              <a:t>True</a:t>
            </a:r>
            <a:r>
              <a:rPr lang="en" sz="1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500">
                <a:solidFill>
                  <a:srgbClr val="808080"/>
                </a:solidFill>
                <a:highlight>
                  <a:srgbClr val="FFFFFF"/>
                </a:highlight>
                <a:latin typeface="Consolas"/>
                <a:ea typeface="Consolas"/>
                <a:cs typeface="Consolas"/>
                <a:sym typeface="Consolas"/>
              </a:rPr>
              <a:t># outputs: unfolding size x hidden size, state = hidden size</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outputs, _states = tf.nn.dynamic_rnn(cell, X_one_hot, </a:t>
            </a:r>
            <a:r>
              <a:rPr lang="en" sz="1500">
                <a:solidFill>
                  <a:srgbClr val="660099"/>
                </a:solidFill>
                <a:highlight>
                  <a:srgbClr val="FFFFFF"/>
                </a:highlight>
                <a:latin typeface="Consolas"/>
                <a:ea typeface="Consolas"/>
                <a:cs typeface="Consolas"/>
                <a:sym typeface="Consolas"/>
              </a:rPr>
              <a:t>dtype</a:t>
            </a:r>
            <a:r>
              <a:rPr lang="en" sz="1500">
                <a:solidFill>
                  <a:schemeClr val="dk1"/>
                </a:solidFill>
                <a:highlight>
                  <a:srgbClr val="FFFFFF"/>
                </a:highlight>
                <a:latin typeface="Consolas"/>
                <a:ea typeface="Consolas"/>
                <a:cs typeface="Consolas"/>
                <a:sym typeface="Consolas"/>
              </a:rPr>
              <a:t>=tf.float32)</a:t>
            </a:r>
          </a:p>
        </p:txBody>
      </p:sp>
      <p:pic>
        <p:nvPicPr>
          <p:cNvPr id="678" name="Shape 678"/>
          <p:cNvPicPr preferRelativeResize="0"/>
          <p:nvPr/>
        </p:nvPicPr>
        <p:blipFill>
          <a:blip r:embed="rId3">
            <a:alphaModFix/>
          </a:blip>
          <a:stretch>
            <a:fillRect/>
          </a:stretch>
        </p:blipFill>
        <p:spPr>
          <a:xfrm>
            <a:off x="5941300" y="234001"/>
            <a:ext cx="3012383" cy="1570975"/>
          </a:xfrm>
          <a:prstGeom prst="rect">
            <a:avLst/>
          </a:prstGeom>
          <a:noFill/>
          <a:ln>
            <a:noFill/>
          </a:ln>
        </p:spPr>
      </p:pic>
      <p:sp>
        <p:nvSpPr>
          <p:cNvPr id="679" name="Shape 679"/>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4"/>
              </a:rPr>
              <a:t>https://github.com/hunkim/DeepLearningZeroToAll/blob/master/lab-12-4-rnn_long_char.py</a:t>
            </a:r>
            <a:r>
              <a:rPr lang="en" sz="1200">
                <a:solidFill>
                  <a:schemeClr val="dk1"/>
                </a:solidFill>
              </a:rPr>
              <a:t> </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Shape 684"/>
          <p:cNvSpPr txBox="1"/>
          <p:nvPr>
            <p:ph type="title"/>
          </p:nvPr>
        </p:nvSpPr>
        <p:spPr>
          <a:xfrm>
            <a:off x="0" y="171800"/>
            <a:ext cx="8991600" cy="8085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Softmax (FC) in </a:t>
            </a:r>
            <a:r>
              <a:rPr lang="en"/>
              <a:t>Deep CNN</a:t>
            </a:r>
          </a:p>
        </p:txBody>
      </p:sp>
      <p:sp>
        <p:nvSpPr>
          <p:cNvPr id="685" name="Shape 685"/>
          <p:cNvSpPr txBox="1"/>
          <p:nvPr/>
        </p:nvSpPr>
        <p:spPr>
          <a:xfrm>
            <a:off x="3683475" y="4778275"/>
            <a:ext cx="5460600" cy="3651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a:solidFill>
                  <a:schemeClr val="dk1"/>
                </a:solidFill>
                <a:latin typeface="Gill Sans"/>
                <a:ea typeface="Gill Sans"/>
                <a:cs typeface="Gill Sans"/>
                <a:sym typeface="Gill Sans"/>
              </a:rPr>
              <a:t>Image credit: </a:t>
            </a:r>
            <a:r>
              <a:rPr lang="en" sz="1200" u="sng">
                <a:solidFill>
                  <a:schemeClr val="hlink"/>
                </a:solidFill>
                <a:latin typeface="Gill Sans"/>
                <a:ea typeface="Gill Sans"/>
                <a:cs typeface="Gill Sans"/>
                <a:sym typeface="Gill Sans"/>
                <a:hlinkClick r:id="rId3"/>
              </a:rPr>
              <a:t>http://personal.ie.cuhk.edu.hk/~ccloy/project_target_code/index.html</a:t>
            </a:r>
            <a:r>
              <a:rPr lang="en" sz="1200">
                <a:solidFill>
                  <a:schemeClr val="dk1"/>
                </a:solidFill>
                <a:latin typeface="Gill Sans"/>
                <a:ea typeface="Gill Sans"/>
                <a:cs typeface="Gill Sans"/>
                <a:sym typeface="Gill Sans"/>
              </a:rPr>
              <a:t> </a:t>
            </a:r>
          </a:p>
        </p:txBody>
      </p:sp>
      <p:pic>
        <p:nvPicPr>
          <p:cNvPr id="686" name="Shape 686"/>
          <p:cNvPicPr preferRelativeResize="0"/>
          <p:nvPr/>
        </p:nvPicPr>
        <p:blipFill>
          <a:blip r:embed="rId4">
            <a:alphaModFix/>
          </a:blip>
          <a:stretch>
            <a:fillRect/>
          </a:stretch>
        </p:blipFill>
        <p:spPr>
          <a:xfrm>
            <a:off x="152400" y="1624425"/>
            <a:ext cx="8839201" cy="2433528"/>
          </a:xfrm>
          <a:prstGeom prst="rect">
            <a:avLst/>
          </a:prstGeom>
          <a:noFill/>
          <a:ln>
            <a:noFill/>
          </a:ln>
        </p:spPr>
      </p:pic>
      <p:sp>
        <p:nvSpPr>
          <p:cNvPr id="687" name="Shape 687"/>
          <p:cNvSpPr/>
          <p:nvPr/>
        </p:nvSpPr>
        <p:spPr>
          <a:xfrm>
            <a:off x="6049200" y="1576600"/>
            <a:ext cx="2942400" cy="2633400"/>
          </a:xfrm>
          <a:prstGeom prst="rect">
            <a:avLst/>
          </a:prstGeom>
          <a:noFill/>
          <a:ln cap="flat" cmpd="sng" w="38100">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pic>
        <p:nvPicPr>
          <p:cNvPr id="692" name="Shape 692"/>
          <p:cNvPicPr preferRelativeResize="0"/>
          <p:nvPr/>
        </p:nvPicPr>
        <p:blipFill>
          <a:blip r:embed="rId3">
            <a:alphaModFix/>
          </a:blip>
          <a:stretch>
            <a:fillRect/>
          </a:stretch>
        </p:blipFill>
        <p:spPr>
          <a:xfrm>
            <a:off x="5254300" y="145350"/>
            <a:ext cx="3806876" cy="4852803"/>
          </a:xfrm>
          <a:prstGeom prst="rect">
            <a:avLst/>
          </a:prstGeom>
          <a:noFill/>
          <a:ln>
            <a:noFill/>
          </a:ln>
        </p:spPr>
      </p:pic>
      <p:sp>
        <p:nvSpPr>
          <p:cNvPr id="693" name="Shape 693"/>
          <p:cNvSpPr txBox="1"/>
          <p:nvPr>
            <p:ph type="title"/>
          </p:nvPr>
        </p:nvSpPr>
        <p:spPr>
          <a:xfrm>
            <a:off x="-8196" y="-170850"/>
            <a:ext cx="5710800" cy="1285800"/>
          </a:xfrm>
          <a:prstGeom prst="rect">
            <a:avLst/>
          </a:prstGeom>
        </p:spPr>
        <p:txBody>
          <a:bodyPr anchorCtr="0" anchor="ctr" bIns="34275" lIns="34275" rIns="34275" wrap="square" tIns="34275">
            <a:noAutofit/>
          </a:bodyPr>
          <a:lstStyle/>
          <a:p>
            <a:pPr indent="0" lvl="0" marL="0" rtl="0">
              <a:spcBef>
                <a:spcPts val="0"/>
              </a:spcBef>
              <a:buNone/>
            </a:pPr>
            <a:r>
              <a:rPr lang="en"/>
              <a:t>Softmax</a:t>
            </a:r>
          </a:p>
        </p:txBody>
      </p:sp>
      <p:sp>
        <p:nvSpPr>
          <p:cNvPr id="694" name="Shape 694"/>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4"/>
              </a:rPr>
              <a:t>https://github.com/hunkim/DeepLearningZeroToAll/blob/master/lab-12-4-rnn_long_char.py</a:t>
            </a:r>
            <a:r>
              <a:rPr lang="en" sz="1200">
                <a:solidFill>
                  <a:schemeClr val="dk1"/>
                </a:solidFill>
              </a:rPr>
              <a:t> </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pic>
        <p:nvPicPr>
          <p:cNvPr id="699" name="Shape 699"/>
          <p:cNvPicPr preferRelativeResize="0"/>
          <p:nvPr/>
        </p:nvPicPr>
        <p:blipFill>
          <a:blip r:embed="rId3">
            <a:alphaModFix/>
          </a:blip>
          <a:stretch>
            <a:fillRect/>
          </a:stretch>
        </p:blipFill>
        <p:spPr>
          <a:xfrm>
            <a:off x="5254300" y="145350"/>
            <a:ext cx="3806876" cy="4852803"/>
          </a:xfrm>
          <a:prstGeom prst="rect">
            <a:avLst/>
          </a:prstGeom>
          <a:noFill/>
          <a:ln>
            <a:noFill/>
          </a:ln>
        </p:spPr>
      </p:pic>
      <p:sp>
        <p:nvSpPr>
          <p:cNvPr id="700" name="Shape 700"/>
          <p:cNvSpPr txBox="1"/>
          <p:nvPr/>
        </p:nvSpPr>
        <p:spPr>
          <a:xfrm>
            <a:off x="1216200" y="2175450"/>
            <a:ext cx="5478900" cy="6708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X_for_softmax = tf.</a:t>
            </a:r>
            <a:r>
              <a:rPr lang="en" sz="1600">
                <a:solidFill>
                  <a:schemeClr val="dk1"/>
                </a:solidFill>
                <a:highlight>
                  <a:srgbClr val="E4E4FF"/>
                </a:highlight>
                <a:latin typeface="Consolas"/>
                <a:ea typeface="Consolas"/>
                <a:cs typeface="Consolas"/>
                <a:sym typeface="Consolas"/>
              </a:rPr>
              <a:t>reshape</a:t>
            </a:r>
            <a:r>
              <a:rPr lang="en" sz="1600">
                <a:solidFill>
                  <a:schemeClr val="dk1"/>
                </a:solidFill>
                <a:highlight>
                  <a:srgbClr val="FFFFFF"/>
                </a:highlight>
                <a:latin typeface="Consolas"/>
                <a:ea typeface="Consolas"/>
                <a:cs typeface="Consolas"/>
                <a:sym typeface="Consolas"/>
              </a:rPr>
              <a:t>(outputs,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hidden_size])</a:t>
            </a:r>
          </a:p>
        </p:txBody>
      </p:sp>
      <p:sp>
        <p:nvSpPr>
          <p:cNvPr id="701" name="Shape 701"/>
          <p:cNvSpPr txBox="1"/>
          <p:nvPr/>
        </p:nvSpPr>
        <p:spPr>
          <a:xfrm>
            <a:off x="1889275" y="779800"/>
            <a:ext cx="5389500" cy="8385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outputs = tf.</a:t>
            </a:r>
            <a:r>
              <a:rPr lang="en" sz="1600">
                <a:solidFill>
                  <a:schemeClr val="dk1"/>
                </a:solidFill>
                <a:highlight>
                  <a:srgbClr val="E4E4FF"/>
                </a:highlight>
                <a:latin typeface="Consolas"/>
                <a:ea typeface="Consolas"/>
                <a:cs typeface="Consolas"/>
                <a:sym typeface="Consolas"/>
              </a:rPr>
              <a:t>reshape</a:t>
            </a:r>
            <a:r>
              <a:rPr lang="en" sz="1600">
                <a:solidFill>
                  <a:schemeClr val="dk1"/>
                </a:solidFill>
                <a:highlight>
                  <a:srgbClr val="FFFFFF"/>
                </a:highlight>
                <a:latin typeface="Consolas"/>
                <a:ea typeface="Consolas"/>
                <a:cs typeface="Consolas"/>
                <a:sym typeface="Consolas"/>
              </a:rPr>
              <a:t>(outputs,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[batch_size, seq_length, num_classes])</a:t>
            </a:r>
          </a:p>
        </p:txBody>
      </p:sp>
      <p:sp>
        <p:nvSpPr>
          <p:cNvPr id="702" name="Shape 702"/>
          <p:cNvSpPr txBox="1"/>
          <p:nvPr>
            <p:ph type="title"/>
          </p:nvPr>
        </p:nvSpPr>
        <p:spPr>
          <a:xfrm>
            <a:off x="-8196" y="-170850"/>
            <a:ext cx="5710800" cy="1285800"/>
          </a:xfrm>
          <a:prstGeom prst="rect">
            <a:avLst/>
          </a:prstGeom>
        </p:spPr>
        <p:txBody>
          <a:bodyPr anchorCtr="0" anchor="ctr" bIns="34275" lIns="34275" rIns="34275" wrap="square" tIns="34275">
            <a:noAutofit/>
          </a:bodyPr>
          <a:lstStyle/>
          <a:p>
            <a:pPr indent="0" lvl="0" marL="0" rtl="0">
              <a:spcBef>
                <a:spcPts val="0"/>
              </a:spcBef>
              <a:buNone/>
            </a:pPr>
            <a:r>
              <a:rPr lang="en"/>
              <a:t>Softmax</a:t>
            </a:r>
          </a:p>
        </p:txBody>
      </p:sp>
      <p:sp>
        <p:nvSpPr>
          <p:cNvPr id="703" name="Shape 703"/>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4"/>
              </a:rPr>
              <a:t>https://github.com/hunkim/DeepLearningZeroToAll/blob/master/lab-12-4-rnn_long_char.py</a:t>
            </a:r>
            <a:r>
              <a:rPr lang="en" sz="1200">
                <a:solidFill>
                  <a:schemeClr val="dk1"/>
                </a:solidFill>
              </a:rPr>
              <a:t> </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Shape 708"/>
          <p:cNvSpPr txBox="1"/>
          <p:nvPr>
            <p:ph type="title"/>
          </p:nvPr>
        </p:nvSpPr>
        <p:spPr>
          <a:xfrm>
            <a:off x="-8196" y="-170850"/>
            <a:ext cx="5710800" cy="1285800"/>
          </a:xfrm>
          <a:prstGeom prst="rect">
            <a:avLst/>
          </a:prstGeom>
        </p:spPr>
        <p:txBody>
          <a:bodyPr anchorCtr="0" anchor="ctr" bIns="34275" lIns="34275" rIns="34275" wrap="square" tIns="34275">
            <a:noAutofit/>
          </a:bodyPr>
          <a:lstStyle/>
          <a:p>
            <a:pPr indent="0" lvl="0" marL="0" rtl="0">
              <a:spcBef>
                <a:spcPts val="0"/>
              </a:spcBef>
              <a:buNone/>
            </a:pPr>
            <a:r>
              <a:rPr lang="en"/>
              <a:t>Softmax</a:t>
            </a:r>
          </a:p>
        </p:txBody>
      </p:sp>
      <p:sp>
        <p:nvSpPr>
          <p:cNvPr id="709" name="Shape 709"/>
          <p:cNvSpPr txBox="1"/>
          <p:nvPr/>
        </p:nvSpPr>
        <p:spPr>
          <a:xfrm>
            <a:off x="526350" y="901750"/>
            <a:ext cx="6204600" cy="3000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i="1" lang="en" sz="1500">
                <a:solidFill>
                  <a:srgbClr val="808080"/>
                </a:solidFill>
                <a:highlight>
                  <a:srgbClr val="FFFFFF"/>
                </a:highlight>
                <a:latin typeface="Consolas"/>
                <a:ea typeface="Consolas"/>
                <a:cs typeface="Consolas"/>
                <a:sym typeface="Consolas"/>
              </a:rPr>
              <a:t># (optional) softmax layer</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X_for_softmax = tf.reshape(outputs, [-</a:t>
            </a:r>
            <a:r>
              <a:rPr lang="en" sz="1500">
                <a:solidFill>
                  <a:srgbClr val="0000FF"/>
                </a:solidFill>
                <a:highlight>
                  <a:srgbClr val="FFFFFF"/>
                </a:highlight>
                <a:latin typeface="Consolas"/>
                <a:ea typeface="Consolas"/>
                <a:cs typeface="Consolas"/>
                <a:sym typeface="Consolas"/>
              </a:rPr>
              <a:t>1</a:t>
            </a:r>
            <a:r>
              <a:rPr lang="en" sz="1500">
                <a:solidFill>
                  <a:schemeClr val="dk1"/>
                </a:solidFill>
                <a:highlight>
                  <a:srgbClr val="FFFFFF"/>
                </a:highlight>
                <a:latin typeface="Consolas"/>
                <a:ea typeface="Consolas"/>
                <a:cs typeface="Consolas"/>
                <a:sym typeface="Consolas"/>
              </a:rPr>
              <a:t>, hidden_size])</a:t>
            </a:r>
          </a:p>
          <a:p>
            <a:pPr indent="0" lvl="0" marL="0" rtl="0">
              <a:lnSpc>
                <a:spcPct val="115000"/>
              </a:lnSpc>
              <a:spcBef>
                <a:spcPts val="0"/>
              </a:spcBef>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softmax_w = tf.get_variable(</a:t>
            </a:r>
            <a:r>
              <a:rPr b="1" lang="en" sz="1500">
                <a:solidFill>
                  <a:srgbClr val="008080"/>
                </a:solidFill>
                <a:highlight>
                  <a:srgbClr val="FFFFFF"/>
                </a:highlight>
                <a:latin typeface="Consolas"/>
                <a:ea typeface="Consolas"/>
                <a:cs typeface="Consolas"/>
                <a:sym typeface="Consolas"/>
              </a:rPr>
              <a:t>"softmax_w"</a:t>
            </a:r>
            <a:r>
              <a:rPr lang="en" sz="15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                          [hidden_size, num_classes]</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softmax_b = tf.get_variable(</a:t>
            </a:r>
            <a:r>
              <a:rPr b="1" lang="en" sz="1500">
                <a:solidFill>
                  <a:srgbClr val="008080"/>
                </a:solidFill>
                <a:highlight>
                  <a:srgbClr val="FFFFFF"/>
                </a:highlight>
                <a:latin typeface="Consolas"/>
                <a:ea typeface="Consolas"/>
                <a:cs typeface="Consolas"/>
                <a:sym typeface="Consolas"/>
              </a:rPr>
              <a:t>"softmax_b"</a:t>
            </a:r>
            <a:r>
              <a:rPr lang="en" sz="1500">
                <a:solidFill>
                  <a:schemeClr val="dk1"/>
                </a:solidFill>
                <a:highlight>
                  <a:srgbClr val="FFFFFF"/>
                </a:highlight>
                <a:latin typeface="Consolas"/>
                <a:ea typeface="Consolas"/>
                <a:cs typeface="Consolas"/>
                <a:sym typeface="Consolas"/>
              </a:rPr>
              <a:t>,[num_classes])</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outputs = tf.matmul(X_for_softmax,softmax_w) + softmax_b</a:t>
            </a:r>
          </a:p>
          <a:p>
            <a:pPr indent="0" lvl="0" marL="0" rtl="0">
              <a:lnSpc>
                <a:spcPct val="115000"/>
              </a:lnSpc>
              <a:spcBef>
                <a:spcPts val="0"/>
              </a:spcBef>
              <a:buNone/>
            </a:pPr>
            <a:r>
              <a:t/>
            </a:r>
            <a:endParaRPr sz="1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outputs = tf.</a:t>
            </a:r>
            <a:r>
              <a:rPr lang="en" sz="1500">
                <a:solidFill>
                  <a:schemeClr val="dk1"/>
                </a:solidFill>
                <a:highlight>
                  <a:srgbClr val="E4E4FF"/>
                </a:highlight>
                <a:latin typeface="Consolas"/>
                <a:ea typeface="Consolas"/>
                <a:cs typeface="Consolas"/>
                <a:sym typeface="Consolas"/>
              </a:rPr>
              <a:t>reshape</a:t>
            </a:r>
            <a:r>
              <a:rPr lang="en" sz="1500">
                <a:solidFill>
                  <a:schemeClr val="dk1"/>
                </a:solidFill>
                <a:highlight>
                  <a:srgbClr val="FFFFFF"/>
                </a:highlight>
                <a:latin typeface="Consolas"/>
                <a:ea typeface="Consolas"/>
                <a:cs typeface="Consolas"/>
                <a:sym typeface="Consolas"/>
              </a:rPr>
              <a:t>(outputs, </a:t>
            </a:r>
          </a:p>
          <a:p>
            <a:pPr indent="0" lvl="0" marL="0" rtl="0">
              <a:lnSpc>
                <a:spcPct val="115000"/>
              </a:lnSpc>
              <a:spcBef>
                <a:spcPts val="0"/>
              </a:spcBef>
              <a:buNone/>
            </a:pPr>
            <a:r>
              <a:rPr lang="en" sz="1500">
                <a:solidFill>
                  <a:schemeClr val="dk1"/>
                </a:solidFill>
                <a:highlight>
                  <a:srgbClr val="FFFFFF"/>
                </a:highlight>
                <a:latin typeface="Consolas"/>
                <a:ea typeface="Consolas"/>
                <a:cs typeface="Consolas"/>
                <a:sym typeface="Consolas"/>
              </a:rPr>
              <a:t>      [batch_size, seq_length, num_classes])</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p:txBody>
      </p:sp>
      <p:pic>
        <p:nvPicPr>
          <p:cNvPr id="710" name="Shape 710"/>
          <p:cNvPicPr preferRelativeResize="0"/>
          <p:nvPr/>
        </p:nvPicPr>
        <p:blipFill>
          <a:blip r:embed="rId3">
            <a:alphaModFix/>
          </a:blip>
          <a:stretch>
            <a:fillRect/>
          </a:stretch>
        </p:blipFill>
        <p:spPr>
          <a:xfrm>
            <a:off x="5254300" y="145350"/>
            <a:ext cx="3806876" cy="4852803"/>
          </a:xfrm>
          <a:prstGeom prst="rect">
            <a:avLst/>
          </a:prstGeom>
          <a:noFill/>
          <a:ln>
            <a:noFill/>
          </a:ln>
        </p:spPr>
      </p:pic>
      <p:sp>
        <p:nvSpPr>
          <p:cNvPr id="711" name="Shape 711"/>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4"/>
              </a:rPr>
              <a:t>https://github.com/hunkim/DeepLearningZeroToAll/blob/master/lab-12-4-rnn_long_char.py</a:t>
            </a:r>
            <a:r>
              <a:rPr lang="en" sz="1200">
                <a:solidFill>
                  <a:schemeClr val="dk1"/>
                </a:solidFill>
              </a:rPr>
              <a:t> </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Shape 716"/>
          <p:cNvSpPr txBox="1"/>
          <p:nvPr>
            <p:ph type="title"/>
          </p:nvPr>
        </p:nvSpPr>
        <p:spPr>
          <a:xfrm>
            <a:off x="-8200" y="133950"/>
            <a:ext cx="7365600" cy="1084800"/>
          </a:xfrm>
          <a:prstGeom prst="rect">
            <a:avLst/>
          </a:prstGeom>
        </p:spPr>
        <p:txBody>
          <a:bodyPr anchorCtr="0" anchor="ctr" bIns="34275" lIns="34275" rIns="34275" wrap="square" tIns="34275">
            <a:noAutofit/>
          </a:bodyPr>
          <a:lstStyle/>
          <a:p>
            <a:pPr indent="0" lvl="0" marL="0" rtl="0">
              <a:spcBef>
                <a:spcPts val="0"/>
              </a:spcBef>
              <a:buNone/>
            </a:pPr>
            <a:r>
              <a:rPr lang="en"/>
              <a:t>Loss</a:t>
            </a:r>
          </a:p>
        </p:txBody>
      </p:sp>
      <p:sp>
        <p:nvSpPr>
          <p:cNvPr id="717" name="Shape 717"/>
          <p:cNvSpPr txBox="1"/>
          <p:nvPr/>
        </p:nvSpPr>
        <p:spPr>
          <a:xfrm>
            <a:off x="457200" y="1118150"/>
            <a:ext cx="7849500" cy="37122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reshape out for sequence_loss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outputs = tf.reshape(outputs,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[batch_size, seq_length, num_classes])</a:t>
            </a: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All weights are 1 (equal weights)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weights = tf.ones([batch_size, seq_length])</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sequence_loss = tf.contrib.seq2seq.sequence_loss(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660099"/>
                </a:solidFill>
                <a:highlight>
                  <a:srgbClr val="FFFFFF"/>
                </a:highlight>
                <a:latin typeface="Consolas"/>
                <a:ea typeface="Consolas"/>
                <a:cs typeface="Consolas"/>
                <a:sym typeface="Consolas"/>
              </a:rPr>
              <a:t>logits</a:t>
            </a:r>
            <a:r>
              <a:rPr lang="en" sz="1600">
                <a:solidFill>
                  <a:schemeClr val="dk1"/>
                </a:solidFill>
                <a:highlight>
                  <a:srgbClr val="FFFFFF"/>
                </a:highlight>
                <a:latin typeface="Consolas"/>
                <a:ea typeface="Consolas"/>
                <a:cs typeface="Consolas"/>
                <a:sym typeface="Consolas"/>
              </a:rPr>
              <a:t>=outputs, </a:t>
            </a:r>
            <a:r>
              <a:rPr lang="en" sz="1600">
                <a:solidFill>
                  <a:srgbClr val="660099"/>
                </a:solidFill>
                <a:highlight>
                  <a:srgbClr val="FFFFFF"/>
                </a:highlight>
                <a:latin typeface="Consolas"/>
                <a:ea typeface="Consolas"/>
                <a:cs typeface="Consolas"/>
                <a:sym typeface="Consolas"/>
              </a:rPr>
              <a:t>targets</a:t>
            </a:r>
            <a:r>
              <a:rPr lang="en" sz="1600">
                <a:solidFill>
                  <a:schemeClr val="dk1"/>
                </a:solidFill>
                <a:highlight>
                  <a:srgbClr val="FFFFFF"/>
                </a:highlight>
                <a:latin typeface="Consolas"/>
                <a:ea typeface="Consolas"/>
                <a:cs typeface="Consolas"/>
                <a:sym typeface="Consolas"/>
              </a:rPr>
              <a:t>=Y, </a:t>
            </a:r>
            <a:r>
              <a:rPr lang="en" sz="1600">
                <a:solidFill>
                  <a:srgbClr val="660099"/>
                </a:solidFill>
                <a:highlight>
                  <a:srgbClr val="FFFFFF"/>
                </a:highlight>
                <a:latin typeface="Consolas"/>
                <a:ea typeface="Consolas"/>
                <a:cs typeface="Consolas"/>
                <a:sym typeface="Consolas"/>
              </a:rPr>
              <a:t>weights</a:t>
            </a:r>
            <a:r>
              <a:rPr lang="en" sz="1600">
                <a:solidFill>
                  <a:schemeClr val="dk1"/>
                </a:solidFill>
                <a:highlight>
                  <a:srgbClr val="FFFFFF"/>
                </a:highlight>
                <a:latin typeface="Consolas"/>
                <a:ea typeface="Consolas"/>
                <a:cs typeface="Consolas"/>
                <a:sym typeface="Consolas"/>
              </a:rPr>
              <a:t>=weights)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mean_loss = tf.reduce_mean(sequence_loss)</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train_op =  </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tf.train.AdamOptimizer(</a:t>
            </a:r>
            <a:r>
              <a:rPr lang="en" sz="1600">
                <a:solidFill>
                  <a:srgbClr val="660099"/>
                </a:solidFill>
                <a:highlight>
                  <a:srgbClr val="FFFFFF"/>
                </a:highlight>
                <a:latin typeface="Consolas"/>
                <a:ea typeface="Consolas"/>
                <a:cs typeface="Consolas"/>
                <a:sym typeface="Consolas"/>
              </a:rPr>
              <a:t>learning_rate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0.1</a:t>
            </a:r>
            <a:r>
              <a:rPr lang="en" sz="1600">
                <a:solidFill>
                  <a:schemeClr val="dk1"/>
                </a:solidFill>
                <a:highlight>
                  <a:srgbClr val="FFFFFF"/>
                </a:highlight>
                <a:latin typeface="Consolas"/>
                <a:ea typeface="Consolas"/>
                <a:cs typeface="Consolas"/>
                <a:sym typeface="Consolas"/>
              </a:rPr>
              <a:t>).minimize(mean_loss)</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p:txBody>
      </p:sp>
      <p:pic>
        <p:nvPicPr>
          <p:cNvPr id="718" name="Shape 718"/>
          <p:cNvPicPr preferRelativeResize="0"/>
          <p:nvPr/>
        </p:nvPicPr>
        <p:blipFill>
          <a:blip r:embed="rId3">
            <a:alphaModFix/>
          </a:blip>
          <a:stretch>
            <a:fillRect/>
          </a:stretch>
        </p:blipFill>
        <p:spPr>
          <a:xfrm>
            <a:off x="6854249" y="133948"/>
            <a:ext cx="2162172" cy="2756223"/>
          </a:xfrm>
          <a:prstGeom prst="rect">
            <a:avLst/>
          </a:prstGeom>
          <a:noFill/>
          <a:ln>
            <a:noFill/>
          </a:ln>
        </p:spPr>
      </p:pic>
      <p:sp>
        <p:nvSpPr>
          <p:cNvPr id="719" name="Shape 719"/>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4"/>
              </a:rPr>
              <a:t>https://github.com/hunkim/DeepLearningZeroToAll/blob/master/lab-12-4-rnn_long_char.py</a:t>
            </a:r>
            <a:r>
              <a:rPr lang="en" sz="1200">
                <a:solidFill>
                  <a:schemeClr val="dk1"/>
                </a:solidFill>
              </a:rPr>
              <a:t> </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ph type="title"/>
          </p:nvPr>
        </p:nvSpPr>
        <p:spPr>
          <a:xfrm>
            <a:off x="2036555" y="55700"/>
            <a:ext cx="5070900" cy="1285800"/>
          </a:xfrm>
          <a:prstGeom prst="rect">
            <a:avLst/>
          </a:prstGeom>
        </p:spPr>
        <p:txBody>
          <a:bodyPr anchorCtr="0" anchor="ctr" bIns="34275" lIns="34275" rIns="34275" wrap="square" tIns="34275">
            <a:noAutofit/>
          </a:bodyPr>
          <a:lstStyle/>
          <a:p>
            <a:pPr indent="0" lvl="0" marL="0">
              <a:spcBef>
                <a:spcPts val="0"/>
              </a:spcBef>
              <a:buNone/>
            </a:pPr>
            <a:r>
              <a:rPr lang="en"/>
              <a:t>Training and print results</a:t>
            </a:r>
          </a:p>
        </p:txBody>
      </p:sp>
      <p:sp>
        <p:nvSpPr>
          <p:cNvPr id="725" name="Shape 725"/>
          <p:cNvSpPr txBox="1"/>
          <p:nvPr/>
        </p:nvSpPr>
        <p:spPr>
          <a:xfrm>
            <a:off x="0" y="1800250"/>
            <a:ext cx="7368600" cy="30861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sess = tf.Session()</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sess.run(tf.global_variables_initializer()</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i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range</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500</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_, l, results = sess.run(</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[train_op, mean_loss, outputs], </a:t>
            </a:r>
          </a:p>
          <a:p>
            <a:pPr indent="0" lvl="0" marL="0" rtl="0">
              <a:lnSpc>
                <a:spcPct val="115000"/>
              </a:lnSpc>
              <a:spcBef>
                <a:spcPts val="0"/>
              </a:spcBef>
              <a:buNone/>
            </a:pPr>
            <a:r>
              <a:rPr lang="en" sz="1600">
                <a:solidFill>
                  <a:srgbClr val="660099"/>
                </a:solidFill>
                <a:highlight>
                  <a:srgbClr val="FFFFFF"/>
                </a:highlight>
                <a:latin typeface="Consolas"/>
                <a:ea typeface="Consolas"/>
                <a:cs typeface="Consolas"/>
                <a:sym typeface="Consolas"/>
              </a:rPr>
              <a:t>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dataX, Y: dataY})</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j, result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(results):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index = np.argmax(result, </a:t>
            </a:r>
            <a:r>
              <a:rPr lang="en" sz="1600">
                <a:solidFill>
                  <a:srgbClr val="660099"/>
                </a:solidFill>
                <a:highlight>
                  <a:srgbClr val="FFFFFF"/>
                </a:highlight>
                <a:latin typeface="Consolas"/>
                <a:ea typeface="Consolas"/>
                <a:cs typeface="Consolas"/>
                <a:sym typeface="Consolas"/>
              </a:rPr>
              <a:t>axis</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(i, j, </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.join([char_set[t]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t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index]), l)</a:t>
            </a:r>
          </a:p>
          <a:p>
            <a:pPr indent="510540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p:txBody>
      </p:sp>
      <p:sp>
        <p:nvSpPr>
          <p:cNvPr id="726" name="Shape 726"/>
          <p:cNvSpPr txBox="1"/>
          <p:nvPr/>
        </p:nvSpPr>
        <p:spPr>
          <a:xfrm>
            <a:off x="5993300" y="1543050"/>
            <a:ext cx="2907300" cy="20574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6985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0 167 tttttttttt 3.23111</a:t>
            </a:r>
          </a:p>
          <a:p>
            <a:pPr indent="-6985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0 168 tttttttttt 3.23111</a:t>
            </a:r>
          </a:p>
          <a:p>
            <a:pPr indent="-6985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0 169 tttttttttt 3.23111</a:t>
            </a:r>
          </a:p>
          <a:p>
            <a:pPr indent="-6985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a:t>
            </a:r>
          </a:p>
          <a:p>
            <a:pPr indent="-6985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499 167 oof the se 0.229306</a:t>
            </a:r>
          </a:p>
          <a:p>
            <a:pPr indent="-6985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499 168 tf the sea 0.229306</a:t>
            </a:r>
          </a:p>
          <a:p>
            <a:pPr indent="-69850" lvl="0" marL="0" marR="0" rtl="0" algn="l">
              <a:lnSpc>
                <a:spcPct val="115000"/>
              </a:lnSpc>
              <a:spcBef>
                <a:spcPts val="0"/>
              </a:spcBef>
              <a:spcAft>
                <a:spcPts val="0"/>
              </a:spcAft>
              <a:buClr>
                <a:srgbClr val="000000"/>
              </a:buClr>
              <a:buSzPts val="1100"/>
              <a:buFont typeface="Arial"/>
              <a:buNone/>
            </a:pPr>
            <a:r>
              <a:rPr b="1" lang="en" sz="1600">
                <a:solidFill>
                  <a:srgbClr val="008080"/>
                </a:solidFill>
                <a:highlight>
                  <a:srgbClr val="FFFFFF"/>
                </a:highlight>
              </a:rPr>
              <a:t>499 169 n the sea. 0.229306</a:t>
            </a:r>
          </a:p>
        </p:txBody>
      </p:sp>
      <p:sp>
        <p:nvSpPr>
          <p:cNvPr id="727" name="Shape 727"/>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nvSpPr>
        <p:spPr>
          <a:xfrm>
            <a:off x="447300" y="1129325"/>
            <a:ext cx="8696700" cy="23601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Let's print the last char of each result to check it works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results = sess.run(outputs, </a:t>
            </a:r>
            <a:r>
              <a:rPr lang="en" sz="1600">
                <a:solidFill>
                  <a:srgbClr val="660099"/>
                </a:solidFill>
                <a:highlight>
                  <a:srgbClr val="FFFFFF"/>
                </a:highlight>
                <a:latin typeface="Consolas"/>
                <a:ea typeface="Consolas"/>
                <a:cs typeface="Consolas"/>
                <a:sym typeface="Consolas"/>
              </a:rPr>
              <a:t>feed_dict</a:t>
            </a:r>
            <a:r>
              <a:rPr lang="en" sz="1600">
                <a:solidFill>
                  <a:schemeClr val="dk1"/>
                </a:solidFill>
                <a:highlight>
                  <a:srgbClr val="FFFFFF"/>
                </a:highlight>
                <a:latin typeface="Consolas"/>
                <a:ea typeface="Consolas"/>
                <a:cs typeface="Consolas"/>
                <a:sym typeface="Consolas"/>
              </a:rPr>
              <a:t>={X: dataX})</a:t>
            </a:r>
          </a:p>
          <a:p>
            <a:pPr indent="0" lvl="0" marL="0" rtl="0">
              <a:lnSpc>
                <a:spcPct val="115000"/>
              </a:lnSpc>
              <a:spcBef>
                <a:spcPts val="0"/>
              </a:spcBef>
              <a:buNone/>
            </a:pP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j, result </a:t>
            </a:r>
            <a:r>
              <a:rPr b="1" lang="en" sz="1600">
                <a:solidFill>
                  <a:srgbClr val="000080"/>
                </a:solidFill>
                <a:highlight>
                  <a:srgbClr val="FFFFFF"/>
                </a:highlight>
                <a:latin typeface="Consolas"/>
                <a:ea typeface="Consolas"/>
                <a:cs typeface="Consolas"/>
                <a:sym typeface="Consolas"/>
              </a:rPr>
              <a:t>in </a:t>
            </a:r>
            <a:r>
              <a:rPr lang="en" sz="1600">
                <a:solidFill>
                  <a:srgbClr val="000080"/>
                </a:solidFill>
                <a:highlight>
                  <a:srgbClr val="FFFFFF"/>
                </a:highlight>
                <a:latin typeface="Consolas"/>
                <a:ea typeface="Consolas"/>
                <a:cs typeface="Consolas"/>
                <a:sym typeface="Consolas"/>
              </a:rPr>
              <a:t>enumerate</a:t>
            </a:r>
            <a:r>
              <a:rPr lang="en" sz="1600">
                <a:solidFill>
                  <a:schemeClr val="dk1"/>
                </a:solidFill>
                <a:highlight>
                  <a:srgbClr val="FFFFFF"/>
                </a:highlight>
                <a:latin typeface="Consolas"/>
                <a:ea typeface="Consolas"/>
                <a:cs typeface="Consolas"/>
                <a:sym typeface="Consolas"/>
              </a:rPr>
              <a:t>(results):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index = np.argmax(result, </a:t>
            </a:r>
            <a:r>
              <a:rPr lang="en" sz="1600">
                <a:solidFill>
                  <a:srgbClr val="660099"/>
                </a:solidFill>
                <a:highlight>
                  <a:srgbClr val="FFFFFF"/>
                </a:highlight>
                <a:latin typeface="Consolas"/>
                <a:ea typeface="Consolas"/>
                <a:cs typeface="Consolas"/>
                <a:sym typeface="Consolas"/>
              </a:rPr>
              <a:t>axis</a:t>
            </a:r>
            <a:r>
              <a:rPr lang="en" sz="1600">
                <a:solidFill>
                  <a:schemeClr val="dk1"/>
                </a:solidFill>
                <a:highlight>
                  <a:srgbClr val="FFFFFF"/>
                </a:highlight>
                <a:latin typeface="Consolas"/>
                <a:ea typeface="Consolas"/>
                <a:cs typeface="Consolas"/>
                <a:sym typeface="Consolas"/>
              </a:rPr>
              <a:t>=</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if </a:t>
            </a:r>
            <a:r>
              <a:rPr lang="en" sz="1600">
                <a:solidFill>
                  <a:schemeClr val="dk1"/>
                </a:solidFill>
                <a:highlight>
                  <a:srgbClr val="FFFFFF"/>
                </a:highlight>
                <a:latin typeface="Consolas"/>
                <a:ea typeface="Consolas"/>
                <a:cs typeface="Consolas"/>
                <a:sym typeface="Consolas"/>
              </a:rPr>
              <a:t>j </a:t>
            </a:r>
            <a:r>
              <a:rPr b="1" lang="en" sz="1600">
                <a:solidFill>
                  <a:srgbClr val="000080"/>
                </a:solidFill>
                <a:highlight>
                  <a:srgbClr val="FFFFFF"/>
                </a:highlight>
                <a:latin typeface="Consolas"/>
                <a:ea typeface="Consolas"/>
                <a:cs typeface="Consolas"/>
                <a:sym typeface="Consolas"/>
              </a:rPr>
              <a:t>is </a:t>
            </a:r>
            <a:r>
              <a:rPr lang="en" sz="1600">
                <a:solidFill>
                  <a:srgbClr val="0000FF"/>
                </a:solidFill>
                <a:highlight>
                  <a:srgbClr val="FFFFFF"/>
                </a:highlight>
                <a:latin typeface="Consolas"/>
                <a:ea typeface="Consolas"/>
                <a:cs typeface="Consolas"/>
                <a:sym typeface="Consolas"/>
              </a:rPr>
              <a:t>0</a:t>
            </a: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print all for the first result to make a sentence</a:t>
            </a:r>
          </a:p>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.join([char_set[t] </a:t>
            </a:r>
            <a:r>
              <a:rPr b="1" lang="en" sz="1600">
                <a:solidFill>
                  <a:srgbClr val="000080"/>
                </a:solidFill>
                <a:highlight>
                  <a:srgbClr val="FFFFFF"/>
                </a:highlight>
                <a:latin typeface="Consolas"/>
                <a:ea typeface="Consolas"/>
                <a:cs typeface="Consolas"/>
                <a:sym typeface="Consolas"/>
              </a:rPr>
              <a:t>for </a:t>
            </a:r>
            <a:r>
              <a:rPr lang="en" sz="1600">
                <a:solidFill>
                  <a:schemeClr val="dk1"/>
                </a:solidFill>
                <a:highlight>
                  <a:srgbClr val="FFFFFF"/>
                </a:highlight>
                <a:latin typeface="Consolas"/>
                <a:ea typeface="Consolas"/>
                <a:cs typeface="Consolas"/>
                <a:sym typeface="Consolas"/>
              </a:rPr>
              <a:t>t </a:t>
            </a:r>
            <a:r>
              <a:rPr b="1" lang="en" sz="1600">
                <a:solidFill>
                  <a:srgbClr val="000080"/>
                </a:solidFill>
                <a:highlight>
                  <a:srgbClr val="FFFFFF"/>
                </a:highlight>
                <a:latin typeface="Consolas"/>
                <a:ea typeface="Consolas"/>
                <a:cs typeface="Consolas"/>
                <a:sym typeface="Consolas"/>
              </a:rPr>
              <a:t>in </a:t>
            </a:r>
            <a:r>
              <a:rPr lang="en" sz="1600">
                <a:solidFill>
                  <a:schemeClr val="dk1"/>
                </a:solidFill>
                <a:highlight>
                  <a:srgbClr val="FFFFFF"/>
                </a:highlight>
                <a:latin typeface="Consolas"/>
                <a:ea typeface="Consolas"/>
                <a:cs typeface="Consolas"/>
                <a:sym typeface="Consolas"/>
              </a:rPr>
              <a:t>index]), </a:t>
            </a:r>
            <a:r>
              <a:rPr lang="en" sz="1600">
                <a:solidFill>
                  <a:srgbClr val="660099"/>
                </a:solidFill>
                <a:highlight>
                  <a:srgbClr val="FFFFFF"/>
                </a:highlight>
                <a:latin typeface="Consolas"/>
                <a:ea typeface="Consolas"/>
                <a:cs typeface="Consolas"/>
                <a:sym typeface="Consolas"/>
              </a:rPr>
              <a:t>end</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b="1" lang="en" sz="1600">
                <a:solidFill>
                  <a:srgbClr val="000080"/>
                </a:solidFill>
                <a:highlight>
                  <a:srgbClr val="FFFFFF"/>
                </a:highlight>
                <a:latin typeface="Consolas"/>
                <a:ea typeface="Consolas"/>
                <a:cs typeface="Consolas"/>
                <a:sym typeface="Consolas"/>
              </a:rPr>
              <a:t>else</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lang="en" sz="1600">
                <a:solidFill>
                  <a:srgbClr val="000080"/>
                </a:solidFill>
                <a:highlight>
                  <a:srgbClr val="FFFFFF"/>
                </a:highlight>
                <a:latin typeface="Consolas"/>
                <a:ea typeface="Consolas"/>
                <a:cs typeface="Consolas"/>
                <a:sym typeface="Consolas"/>
              </a:rPr>
              <a:t>print</a:t>
            </a:r>
            <a:r>
              <a:rPr lang="en" sz="1600">
                <a:solidFill>
                  <a:schemeClr val="dk1"/>
                </a:solidFill>
                <a:highlight>
                  <a:srgbClr val="FFFFFF"/>
                </a:highlight>
                <a:latin typeface="Consolas"/>
                <a:ea typeface="Consolas"/>
                <a:cs typeface="Consolas"/>
                <a:sym typeface="Consolas"/>
              </a:rPr>
              <a:t>(char_set[index[-</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a:t>
            </a:r>
            <a:r>
              <a:rPr lang="en" sz="1600">
                <a:solidFill>
                  <a:srgbClr val="660099"/>
                </a:solidFill>
                <a:highlight>
                  <a:srgbClr val="FFFFFF"/>
                </a:highlight>
                <a:latin typeface="Consolas"/>
                <a:ea typeface="Consolas"/>
                <a:cs typeface="Consolas"/>
                <a:sym typeface="Consolas"/>
              </a:rPr>
              <a:t>end</a:t>
            </a:r>
            <a:r>
              <a:rPr lang="en" sz="1600">
                <a:solidFill>
                  <a:schemeClr val="dk1"/>
                </a:solidFill>
                <a:highlight>
                  <a:srgbClr val="FFFFFF"/>
                </a:highlight>
                <a:latin typeface="Consolas"/>
                <a:ea typeface="Consolas"/>
                <a:cs typeface="Consolas"/>
                <a:sym typeface="Consolas"/>
              </a:rPr>
              <a:t>=</a:t>
            </a:r>
            <a:r>
              <a:rPr b="1" lang="en" sz="1600">
                <a:solidFill>
                  <a:srgbClr val="008080"/>
                </a:solidFill>
                <a:highlight>
                  <a:srgbClr val="FFFFFF"/>
                </a:highlight>
                <a:latin typeface="Consolas"/>
                <a:ea typeface="Consolas"/>
                <a:cs typeface="Consolas"/>
                <a:sym typeface="Consolas"/>
              </a:rPr>
              <a:t>''</a:t>
            </a:r>
            <a:r>
              <a:rPr lang="en" sz="1600">
                <a:solidFill>
                  <a:schemeClr val="dk1"/>
                </a:solidFill>
                <a:highlight>
                  <a:srgbClr val="FFFFFF"/>
                </a:highlight>
                <a:latin typeface="Consolas"/>
                <a:ea typeface="Consolas"/>
                <a:cs typeface="Consolas"/>
                <a:sym typeface="Consolas"/>
              </a:rPr>
              <a:t>)</a:t>
            </a:r>
          </a:p>
        </p:txBody>
      </p:sp>
      <p:sp>
        <p:nvSpPr>
          <p:cNvPr id="733" name="Shape 733"/>
          <p:cNvSpPr txBox="1"/>
          <p:nvPr>
            <p:ph type="title"/>
          </p:nvPr>
        </p:nvSpPr>
        <p:spPr>
          <a:xfrm>
            <a:off x="2036555" y="55700"/>
            <a:ext cx="5070900" cy="1285800"/>
          </a:xfrm>
          <a:prstGeom prst="rect">
            <a:avLst/>
          </a:prstGeom>
        </p:spPr>
        <p:txBody>
          <a:bodyPr anchorCtr="0" anchor="ctr" bIns="34275" lIns="34275" rIns="34275" wrap="square" tIns="34275">
            <a:noAutofit/>
          </a:bodyPr>
          <a:lstStyle/>
          <a:p>
            <a:pPr indent="0" lvl="0" marL="0" rtl="0">
              <a:spcBef>
                <a:spcPts val="0"/>
              </a:spcBef>
              <a:buNone/>
            </a:pPr>
            <a:r>
              <a:rPr lang="en"/>
              <a:t>Training and print results</a:t>
            </a:r>
          </a:p>
        </p:txBody>
      </p:sp>
      <p:sp>
        <p:nvSpPr>
          <p:cNvPr id="734" name="Shape 734"/>
          <p:cNvSpPr txBox="1"/>
          <p:nvPr/>
        </p:nvSpPr>
        <p:spPr>
          <a:xfrm>
            <a:off x="380175" y="3718025"/>
            <a:ext cx="8464500" cy="10614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b="1" lang="en" sz="1600">
                <a:solidFill>
                  <a:srgbClr val="008080"/>
                </a:solidFill>
                <a:highlight>
                  <a:srgbClr val="FFFFFF"/>
                </a:highlight>
              </a:rPr>
              <a:t>g you want to build a ship, don't drum up people together to collect wood and don't assign them tasks and work, but rather teach them to long for the endless immensity of the sea.</a:t>
            </a:r>
          </a:p>
        </p:txBody>
      </p:sp>
      <p:sp>
        <p:nvSpPr>
          <p:cNvPr id="735" name="Shape 735"/>
          <p:cNvSpPr txBox="1"/>
          <p:nvPr/>
        </p:nvSpPr>
        <p:spPr>
          <a:xfrm>
            <a:off x="2979250" y="4890000"/>
            <a:ext cx="65124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https://github.com/hunkim/DeepLearningZeroToAll/blob/master/lab-12-4-rnn_long_char.py</a:t>
            </a:r>
            <a:r>
              <a:rPr lang="en" sz="1200">
                <a:solidFill>
                  <a:schemeClr val="dk1"/>
                </a:solidFill>
              </a:rPr>
              <a:t> </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2360863" y="219670"/>
            <a:ext cx="9160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char-rnn</a:t>
            </a:r>
          </a:p>
        </p:txBody>
      </p:sp>
      <p:pic>
        <p:nvPicPr>
          <p:cNvPr id="741" name="Shape 741"/>
          <p:cNvPicPr preferRelativeResize="0"/>
          <p:nvPr/>
        </p:nvPicPr>
        <p:blipFill rotWithShape="1">
          <a:blip r:embed="rId3">
            <a:alphaModFix/>
          </a:blip>
          <a:srcRect b="0" l="0" r="0" t="0"/>
          <a:stretch/>
        </p:blipFill>
        <p:spPr>
          <a:xfrm>
            <a:off x="3864769" y="677466"/>
            <a:ext cx="5038200" cy="4107300"/>
          </a:xfrm>
          <a:prstGeom prst="rect">
            <a:avLst/>
          </a:prstGeom>
          <a:noFill/>
          <a:ln>
            <a:noFill/>
          </a:ln>
        </p:spPr>
      </p:pic>
      <p:pic>
        <p:nvPicPr>
          <p:cNvPr id="742" name="Shape 742"/>
          <p:cNvPicPr preferRelativeResize="0"/>
          <p:nvPr/>
        </p:nvPicPr>
        <p:blipFill rotWithShape="1">
          <a:blip r:embed="rId4">
            <a:alphaModFix/>
          </a:blip>
          <a:srcRect b="0" l="0" r="0" t="0"/>
          <a:stretch/>
        </p:blipFill>
        <p:spPr>
          <a:xfrm>
            <a:off x="966788" y="1658541"/>
            <a:ext cx="2505000" cy="2052600"/>
          </a:xfrm>
          <a:prstGeom prst="rect">
            <a:avLst/>
          </a:prstGeom>
          <a:noFill/>
          <a:ln>
            <a:noFill/>
          </a:ln>
        </p:spPr>
      </p:pic>
      <p:sp>
        <p:nvSpPr>
          <p:cNvPr id="743" name="Shape 743"/>
          <p:cNvSpPr txBox="1"/>
          <p:nvPr/>
        </p:nvSpPr>
        <p:spPr>
          <a:xfrm>
            <a:off x="5368425" y="4905175"/>
            <a:ext cx="4309500" cy="260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5"/>
              </a:rPr>
              <a:t>http://karpathy.github.io/2015/05/21/rnn-effectiveness/</a:t>
            </a:r>
            <a:r>
              <a:rPr lang="en" sz="1200"/>
              <a:t>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rtl="0">
              <a:spcBef>
                <a:spcPts val="0"/>
              </a:spcBef>
              <a:buNone/>
            </a:pPr>
            <a:r>
              <a:rPr lang="en"/>
              <a:t>RNN in TensorFlow</a:t>
            </a:r>
          </a:p>
        </p:txBody>
      </p:sp>
      <p:pic>
        <p:nvPicPr>
          <p:cNvPr id="247" name="Shape 247"/>
          <p:cNvPicPr preferRelativeResize="0"/>
          <p:nvPr/>
        </p:nvPicPr>
        <p:blipFill>
          <a:blip r:embed="rId3">
            <a:alphaModFix/>
          </a:blip>
          <a:stretch>
            <a:fillRect/>
          </a:stretch>
        </p:blipFill>
        <p:spPr>
          <a:xfrm>
            <a:off x="-117875" y="1408625"/>
            <a:ext cx="2688000" cy="3173451"/>
          </a:xfrm>
          <a:prstGeom prst="rect">
            <a:avLst/>
          </a:prstGeom>
          <a:noFill/>
          <a:ln>
            <a:noFill/>
          </a:ln>
        </p:spPr>
      </p:pic>
      <p:sp>
        <p:nvSpPr>
          <p:cNvPr id="248" name="Shape 248"/>
          <p:cNvSpPr txBox="1"/>
          <p:nvPr/>
        </p:nvSpPr>
        <p:spPr>
          <a:xfrm>
            <a:off x="2173850" y="1332425"/>
            <a:ext cx="7061100" cy="26895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strike="sngStrike">
                <a:solidFill>
                  <a:srgbClr val="7F6000"/>
                </a:solidFill>
                <a:latin typeface="Consolas"/>
                <a:ea typeface="Consolas"/>
                <a:cs typeface="Consolas"/>
                <a:sym typeface="Consolas"/>
              </a:rPr>
              <a:t>cell</a:t>
            </a:r>
            <a:r>
              <a:rPr lang="en" strike="sngStrike">
                <a:solidFill>
                  <a:srgbClr val="333333"/>
                </a:solidFill>
                <a:latin typeface="Consolas"/>
                <a:ea typeface="Consolas"/>
                <a:cs typeface="Consolas"/>
                <a:sym typeface="Consolas"/>
              </a:rPr>
              <a:t> </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 tf</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contrib</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rnn</a:t>
            </a:r>
            <a:r>
              <a:rPr lang="en" strike="sngStrike">
                <a:solidFill>
                  <a:srgbClr val="666666"/>
                </a:solidFill>
                <a:latin typeface="Consolas"/>
                <a:ea typeface="Consolas"/>
                <a:cs typeface="Consolas"/>
                <a:sym typeface="Consolas"/>
              </a:rPr>
              <a:t>.</a:t>
            </a:r>
            <a:r>
              <a:rPr b="1" lang="en" strike="sngStrike">
                <a:solidFill>
                  <a:srgbClr val="0000FF"/>
                </a:solidFill>
                <a:latin typeface="Consolas"/>
                <a:ea typeface="Consolas"/>
                <a:cs typeface="Consolas"/>
                <a:sym typeface="Consolas"/>
              </a:rPr>
              <a:t>BasicRNNCell</a:t>
            </a:r>
            <a:r>
              <a:rPr lang="en" strike="sngStrike">
                <a:solidFill>
                  <a:srgbClr val="333333"/>
                </a:solidFill>
                <a:latin typeface="Consolas"/>
                <a:ea typeface="Consolas"/>
                <a:cs typeface="Consolas"/>
                <a:sym typeface="Consolas"/>
              </a:rPr>
              <a:t>(num_units</a:t>
            </a:r>
            <a:r>
              <a:rPr lang="en" strike="sngStrike">
                <a:solidFill>
                  <a:srgbClr val="666666"/>
                </a:solidFill>
                <a:latin typeface="Consolas"/>
                <a:ea typeface="Consolas"/>
                <a:cs typeface="Consolas"/>
                <a:sym typeface="Consolas"/>
              </a:rPr>
              <a:t>=</a:t>
            </a:r>
            <a:r>
              <a:rPr lang="en" strike="sngStrike">
                <a:solidFill>
                  <a:srgbClr val="333333"/>
                </a:solidFill>
                <a:latin typeface="Consolas"/>
                <a:ea typeface="Consolas"/>
                <a:cs typeface="Consolas"/>
                <a:sym typeface="Consolas"/>
              </a:rPr>
              <a:t>hidden_size)</a:t>
            </a:r>
          </a:p>
          <a:p>
            <a:pPr indent="0" lvl="0" marL="0" rtl="0">
              <a:lnSpc>
                <a:spcPct val="115000"/>
              </a:lnSpc>
              <a:spcBef>
                <a:spcPts val="0"/>
              </a:spcBef>
              <a:buNone/>
            </a:pP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contrib</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rnn</a:t>
            </a:r>
            <a:r>
              <a:rPr lang="en">
                <a:solidFill>
                  <a:srgbClr val="666666"/>
                </a:solidFill>
                <a:latin typeface="Consolas"/>
                <a:ea typeface="Consolas"/>
                <a:cs typeface="Consolas"/>
                <a:sym typeface="Consolas"/>
              </a:rPr>
              <a:t>.</a:t>
            </a:r>
            <a:r>
              <a:rPr b="1" lang="en">
                <a:solidFill>
                  <a:schemeClr val="hlink"/>
                </a:solidFill>
                <a:latin typeface="Consolas"/>
                <a:ea typeface="Consolas"/>
                <a:cs typeface="Consolas"/>
                <a:sym typeface="Consolas"/>
              </a:rPr>
              <a:t>BasicLSTMCell</a:t>
            </a:r>
            <a:r>
              <a:rPr lang="en">
                <a:solidFill>
                  <a:srgbClr val="333333"/>
                </a:solidFill>
                <a:latin typeface="Consolas"/>
                <a:ea typeface="Consolas"/>
                <a:cs typeface="Consolas"/>
                <a:sym typeface="Consolas"/>
              </a:rPr>
              <a:t>(num_units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hidden_size)    </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outputs, _states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nn</a:t>
            </a:r>
            <a:r>
              <a:rPr lang="en">
                <a:solidFill>
                  <a:srgbClr val="666666"/>
                </a:solidFill>
                <a:latin typeface="Consolas"/>
                <a:ea typeface="Consolas"/>
                <a:cs typeface="Consolas"/>
                <a:sym typeface="Consolas"/>
              </a:rPr>
              <a:t>.</a:t>
            </a:r>
            <a:r>
              <a:rPr b="1" lang="en">
                <a:solidFill>
                  <a:srgbClr val="0000FF"/>
                </a:solidFill>
                <a:latin typeface="Consolas"/>
                <a:ea typeface="Consolas"/>
                <a:cs typeface="Consolas"/>
                <a:sym typeface="Consolas"/>
              </a:rPr>
              <a:t>dynamic_rnn</a:t>
            </a:r>
            <a:r>
              <a:rPr lang="en">
                <a:solidFill>
                  <a:srgbClr val="333333"/>
                </a:solidFill>
                <a:latin typeface="Consolas"/>
                <a:ea typeface="Consolas"/>
                <a:cs typeface="Consolas"/>
                <a:sym typeface="Consolas"/>
              </a:rPr>
              <a:t>(</a:t>
            </a:r>
            <a:r>
              <a:rPr lang="en">
                <a:solidFill>
                  <a:srgbClr val="7F6000"/>
                </a:solidFill>
                <a:latin typeface="Consolas"/>
                <a:ea typeface="Consolas"/>
                <a:cs typeface="Consolas"/>
                <a:sym typeface="Consolas"/>
              </a:rPr>
              <a:t>cell</a:t>
            </a:r>
            <a:r>
              <a:rPr lang="en">
                <a:solidFill>
                  <a:srgbClr val="333333"/>
                </a:solidFill>
                <a:latin typeface="Consolas"/>
                <a:ea typeface="Consolas"/>
                <a:cs typeface="Consolas"/>
                <a:sym typeface="Consolas"/>
              </a:rPr>
              <a:t>, </a:t>
            </a:r>
            <a:r>
              <a:rPr lang="en">
                <a:latin typeface="Consolas"/>
                <a:ea typeface="Consolas"/>
                <a:cs typeface="Consolas"/>
                <a:sym typeface="Consolas"/>
              </a:rPr>
              <a:t>x_data</a:t>
            </a:r>
            <a:r>
              <a:rPr lang="en">
                <a:solidFill>
                  <a:srgbClr val="333333"/>
                </a:solidFill>
                <a:latin typeface="Consolas"/>
                <a:ea typeface="Consolas"/>
                <a:cs typeface="Consolas"/>
                <a:sym typeface="Consolas"/>
              </a:rPr>
              <a:t>,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a:t>
            </a:r>
          </a:p>
        </p:txBody>
      </p:sp>
      <p:sp>
        <p:nvSpPr>
          <p:cNvPr id="249" name="Shape 249"/>
          <p:cNvSpPr txBox="1"/>
          <p:nvPr/>
        </p:nvSpPr>
        <p:spPr>
          <a:xfrm>
            <a:off x="3442350" y="4662575"/>
            <a:ext cx="5866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pic>
        <p:nvPicPr>
          <p:cNvPr id="748" name="Shape 748"/>
          <p:cNvPicPr preferRelativeResize="0"/>
          <p:nvPr/>
        </p:nvPicPr>
        <p:blipFill rotWithShape="1">
          <a:blip r:embed="rId3">
            <a:alphaModFix/>
          </a:blip>
          <a:srcRect b="0" l="0" r="0" t="0"/>
          <a:stretch/>
        </p:blipFill>
        <p:spPr>
          <a:xfrm>
            <a:off x="966788" y="1658541"/>
            <a:ext cx="2505000" cy="2052600"/>
          </a:xfrm>
          <a:prstGeom prst="rect">
            <a:avLst/>
          </a:prstGeom>
          <a:noFill/>
          <a:ln>
            <a:noFill/>
          </a:ln>
        </p:spPr>
      </p:pic>
      <p:pic>
        <p:nvPicPr>
          <p:cNvPr id="749" name="Shape 749"/>
          <p:cNvPicPr preferRelativeResize="0"/>
          <p:nvPr/>
        </p:nvPicPr>
        <p:blipFill rotWithShape="1">
          <a:blip r:embed="rId4">
            <a:alphaModFix/>
          </a:blip>
          <a:srcRect b="0" l="0" r="0" t="0"/>
          <a:stretch/>
        </p:blipFill>
        <p:spPr>
          <a:xfrm>
            <a:off x="4181475" y="292894"/>
            <a:ext cx="4737300" cy="4783800"/>
          </a:xfrm>
          <a:prstGeom prst="rect">
            <a:avLst/>
          </a:prstGeom>
          <a:noFill/>
          <a:ln>
            <a:noFill/>
          </a:ln>
        </p:spPr>
      </p:pic>
      <p:sp>
        <p:nvSpPr>
          <p:cNvPr id="750" name="Shape 750"/>
          <p:cNvSpPr txBox="1"/>
          <p:nvPr/>
        </p:nvSpPr>
        <p:spPr>
          <a:xfrm>
            <a:off x="5368425" y="4905175"/>
            <a:ext cx="4309500" cy="2607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5"/>
              </a:rPr>
              <a:t>http://karpathy.github.io/2015/05/21/rnn-effectiveness/</a:t>
            </a:r>
            <a:r>
              <a:rPr lang="en" sz="1200"/>
              <a:t> </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Shape 755"/>
          <p:cNvSpPr txBox="1"/>
          <p:nvPr>
            <p:ph type="title"/>
          </p:nvPr>
        </p:nvSpPr>
        <p:spPr>
          <a:xfrm>
            <a:off x="-8188" y="133945"/>
            <a:ext cx="9160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char/word rnn (char/word level n to n model)</a:t>
            </a:r>
          </a:p>
        </p:txBody>
      </p:sp>
      <p:sp>
        <p:nvSpPr>
          <p:cNvPr id="756" name="Shape 756"/>
          <p:cNvSpPr/>
          <p:nvPr/>
        </p:nvSpPr>
        <p:spPr>
          <a:xfrm>
            <a:off x="1280324" y="3816550"/>
            <a:ext cx="7205700" cy="4059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2300" u="sng" cap="none" strike="noStrike">
                <a:solidFill>
                  <a:schemeClr val="hlink"/>
                </a:solidFill>
                <a:latin typeface="Helvetica Neue"/>
                <a:ea typeface="Helvetica Neue"/>
                <a:cs typeface="Helvetica Neue"/>
                <a:sym typeface="Helvetica Neue"/>
                <a:hlinkClick r:id="rId3"/>
              </a:rPr>
              <a:t>https://github.com/sherjilozair/char-rnn-tensorflow</a:t>
            </a:r>
            <a:r>
              <a:rPr b="0" i="0" lang="en" sz="2300" u="none" cap="none" strike="noStrike">
                <a:solidFill>
                  <a:srgbClr val="000000"/>
                </a:solidFill>
                <a:latin typeface="Helvetica Neue"/>
                <a:ea typeface="Helvetica Neue"/>
                <a:cs typeface="Helvetica Neue"/>
                <a:sym typeface="Helvetica Neue"/>
              </a:rPr>
              <a:t> </a:t>
            </a:r>
          </a:p>
        </p:txBody>
      </p:sp>
      <p:sp>
        <p:nvSpPr>
          <p:cNvPr id="757" name="Shape 757"/>
          <p:cNvSpPr/>
          <p:nvPr/>
        </p:nvSpPr>
        <p:spPr>
          <a:xfrm>
            <a:off x="1285123" y="4373750"/>
            <a:ext cx="7205700" cy="3963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2300" u="sng" cap="none" strike="noStrike">
                <a:solidFill>
                  <a:schemeClr val="hlink"/>
                </a:solidFill>
                <a:latin typeface="Helvetica Neue"/>
                <a:ea typeface="Helvetica Neue"/>
                <a:cs typeface="Helvetica Neue"/>
                <a:sym typeface="Helvetica Neue"/>
                <a:hlinkClick r:id="rId4"/>
              </a:rPr>
              <a:t>https://github.com/hunkim/word-rnn-tensorflow</a:t>
            </a:r>
            <a:r>
              <a:rPr b="0" i="0" lang="en" sz="2300" u="none" cap="none" strike="noStrike">
                <a:solidFill>
                  <a:srgbClr val="000000"/>
                </a:solidFill>
                <a:latin typeface="Helvetica Neue"/>
                <a:ea typeface="Helvetica Neue"/>
                <a:cs typeface="Helvetica Neue"/>
                <a:sym typeface="Helvetica Neue"/>
              </a:rPr>
              <a:t> </a:t>
            </a:r>
          </a:p>
        </p:txBody>
      </p:sp>
      <p:pic>
        <p:nvPicPr>
          <p:cNvPr id="758" name="Shape 758"/>
          <p:cNvPicPr preferRelativeResize="0"/>
          <p:nvPr/>
        </p:nvPicPr>
        <p:blipFill rotWithShape="1">
          <a:blip r:embed="rId5">
            <a:alphaModFix/>
          </a:blip>
          <a:srcRect b="0" l="0" r="0" t="0"/>
          <a:stretch/>
        </p:blipFill>
        <p:spPr>
          <a:xfrm>
            <a:off x="2967038" y="1545431"/>
            <a:ext cx="2505000" cy="2052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pic>
        <p:nvPicPr>
          <p:cNvPr id="763" name="Shape 763"/>
          <p:cNvPicPr preferRelativeResize="0"/>
          <p:nvPr/>
        </p:nvPicPr>
        <p:blipFill>
          <a:blip r:embed="rId3">
            <a:alphaModFix amt="7000"/>
          </a:blip>
          <a:stretch>
            <a:fillRect/>
          </a:stretch>
        </p:blipFill>
        <p:spPr>
          <a:xfrm>
            <a:off x="0" y="-222190"/>
            <a:ext cx="9144002" cy="3149480"/>
          </a:xfrm>
          <a:prstGeom prst="rect">
            <a:avLst/>
          </a:prstGeom>
          <a:noFill/>
          <a:ln>
            <a:noFill/>
          </a:ln>
        </p:spPr>
      </p:pic>
      <p:sp>
        <p:nvSpPr>
          <p:cNvPr id="764" name="Shape 764"/>
          <p:cNvSpPr txBox="1"/>
          <p:nvPr>
            <p:ph type="title"/>
          </p:nvPr>
        </p:nvSpPr>
        <p:spPr>
          <a:xfrm>
            <a:off x="1812726" y="853400"/>
            <a:ext cx="5518500" cy="1741200"/>
          </a:xfrm>
          <a:prstGeom prst="rect">
            <a:avLst/>
          </a:prstGeom>
          <a:noFill/>
          <a:ln>
            <a:noFill/>
          </a:ln>
        </p:spPr>
        <p:txBody>
          <a:bodyPr anchorCtr="0" anchor="b"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r>
              <a:rPr lang="en"/>
              <a:t>5 </a:t>
            </a:r>
          </a:p>
          <a:p>
            <a:pPr indent="0" lvl="0" marL="0" marR="0" rtl="0" algn="ctr">
              <a:lnSpc>
                <a:spcPct val="100000"/>
              </a:lnSpc>
              <a:spcBef>
                <a:spcPts val="0"/>
              </a:spcBef>
              <a:spcAft>
                <a:spcPts val="0"/>
              </a:spcAft>
              <a:buClr>
                <a:srgbClr val="000000"/>
              </a:buClr>
              <a:buFont typeface="Gill Sans"/>
              <a:buNone/>
            </a:pPr>
            <a:r>
              <a:rPr lang="en" sz="2700"/>
              <a:t>Dynamic RNN</a:t>
            </a:r>
          </a:p>
        </p:txBody>
      </p:sp>
      <p:sp>
        <p:nvSpPr>
          <p:cNvPr id="765" name="Shape 765"/>
          <p:cNvSpPr txBox="1"/>
          <p:nvPr/>
        </p:nvSpPr>
        <p:spPr>
          <a:xfrm>
            <a:off x="1279125" y="3208031"/>
            <a:ext cx="6585900" cy="596100"/>
          </a:xfrm>
          <a:prstGeom prst="rect">
            <a:avLst/>
          </a:prstGeom>
          <a:noFill/>
          <a:ln>
            <a:noFill/>
          </a:ln>
        </p:spPr>
        <p:txBody>
          <a:bodyPr anchorCtr="0" anchor="t" bIns="26775" lIns="26775" rIns="26775" wrap="square" tIns="26775">
            <a:noAutofit/>
          </a:bodyPr>
          <a:lstStyle/>
          <a:p>
            <a:pPr indent="0" lvl="0" mar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indent="0" lvl="0" mar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indent="0" lvl="0" marL="0" rtl="0" algn="ctr">
              <a:spcBef>
                <a:spcPts val="0"/>
              </a:spcBef>
              <a:buNone/>
            </a:pPr>
            <a:r>
              <a:t/>
            </a:r>
            <a:endParaRPr sz="1900">
              <a:latin typeface="Gill Sans"/>
              <a:ea typeface="Gill Sans"/>
              <a:cs typeface="Gill Sans"/>
              <a:sym typeface="Gill Sans"/>
            </a:endParaRPr>
          </a:p>
          <a:p>
            <a:pPr indent="0" lvl="0" marL="0" rtl="0" algn="ctr">
              <a:spcBef>
                <a:spcPts val="0"/>
              </a:spcBef>
              <a:buNone/>
            </a:pPr>
            <a:r>
              <a:t/>
            </a:r>
            <a:endParaRPr sz="1900">
              <a:latin typeface="Gill Sans"/>
              <a:ea typeface="Gill Sans"/>
              <a:cs typeface="Gill Sans"/>
              <a:sym typeface="Gill Sans"/>
            </a:endParaRPr>
          </a:p>
        </p:txBody>
      </p:sp>
      <p:grpSp>
        <p:nvGrpSpPr>
          <p:cNvPr id="766" name="Shape 766"/>
          <p:cNvGrpSpPr/>
          <p:nvPr/>
        </p:nvGrpSpPr>
        <p:grpSpPr>
          <a:xfrm>
            <a:off x="-348127" y="87975"/>
            <a:ext cx="2543803" cy="1589522"/>
            <a:chOff x="-928337" y="234600"/>
            <a:chExt cx="6783474" cy="4238725"/>
          </a:xfrm>
        </p:grpSpPr>
        <p:pic>
          <p:nvPicPr>
            <p:cNvPr id="767" name="Shape 767"/>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768" name="Shape 768"/>
            <p:cNvSpPr txBox="1"/>
            <p:nvPr/>
          </p:nvSpPr>
          <p:spPr>
            <a:xfrm>
              <a:off x="672550" y="234600"/>
              <a:ext cx="3581700" cy="10512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t>With TF 1.0!</a:t>
              </a:r>
            </a:p>
          </p:txBody>
        </p:sp>
      </p:grpSp>
      <p:pic>
        <p:nvPicPr>
          <p:cNvPr id="769" name="Shape 769"/>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Shape 774"/>
          <p:cNvSpPr txBox="1"/>
          <p:nvPr>
            <p:ph type="title"/>
          </p:nvPr>
        </p:nvSpPr>
        <p:spPr>
          <a:xfrm>
            <a:off x="225375" y="133950"/>
            <a:ext cx="8813100" cy="1285800"/>
          </a:xfrm>
          <a:prstGeom prst="rect">
            <a:avLst/>
          </a:prstGeom>
        </p:spPr>
        <p:txBody>
          <a:bodyPr anchorCtr="0" anchor="ctr" bIns="34275" lIns="34275" rIns="34275" wrap="square" tIns="34275">
            <a:noAutofit/>
          </a:bodyPr>
          <a:lstStyle/>
          <a:p>
            <a:pPr indent="0" lvl="0" marL="0" rtl="0">
              <a:spcBef>
                <a:spcPts val="0"/>
              </a:spcBef>
              <a:buNone/>
            </a:pPr>
            <a:r>
              <a:rPr lang="en" sz="3000" u="sng">
                <a:solidFill>
                  <a:schemeClr val="hlink"/>
                </a:solidFill>
                <a:hlinkClick r:id="rId3"/>
              </a:rPr>
              <a:t>https://github.com/hunkim/DeepLearningZeroToAll/</a:t>
            </a:r>
            <a:r>
              <a:rPr lang="en" sz="3000"/>
              <a:t> </a:t>
            </a:r>
          </a:p>
        </p:txBody>
      </p:sp>
      <p:pic>
        <p:nvPicPr>
          <p:cNvPr id="775" name="Shape 775"/>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776" name="Shape 776"/>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777" name="Shape 777"/>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778" name="Shape 778"/>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779" name="Shape 779"/>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780" name="Shape 780"/>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781" name="Shape 781"/>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782" name="Shape 782"/>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783" name="Shape 783"/>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784" name="Shape 784"/>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785" name="Shape 785"/>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786" name="Shape 786"/>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rtl="0">
              <a:spcBef>
                <a:spcPts val="0"/>
              </a:spcBef>
              <a:buNone/>
            </a:pPr>
            <a:r>
              <a:rPr lang="en"/>
              <a:t>Different sequence length</a:t>
            </a:r>
          </a:p>
        </p:txBody>
      </p:sp>
      <p:pic>
        <p:nvPicPr>
          <p:cNvPr id="792" name="Shape 792"/>
          <p:cNvPicPr preferRelativeResize="0"/>
          <p:nvPr/>
        </p:nvPicPr>
        <p:blipFill>
          <a:blip r:embed="rId3">
            <a:alphaModFix/>
          </a:blip>
          <a:stretch>
            <a:fillRect/>
          </a:stretch>
        </p:blipFill>
        <p:spPr>
          <a:xfrm>
            <a:off x="3547021" y="1217974"/>
            <a:ext cx="4503426" cy="2348575"/>
          </a:xfrm>
          <a:prstGeom prst="rect">
            <a:avLst/>
          </a:prstGeom>
          <a:noFill/>
          <a:ln>
            <a:noFill/>
          </a:ln>
        </p:spPr>
      </p:pic>
      <p:sp>
        <p:nvSpPr>
          <p:cNvPr id="793" name="Shape 793"/>
          <p:cNvSpPr txBox="1"/>
          <p:nvPr/>
        </p:nvSpPr>
        <p:spPr>
          <a:xfrm>
            <a:off x="3725925" y="3595475"/>
            <a:ext cx="4081200" cy="14424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buNone/>
            </a:pPr>
            <a:r>
              <a:rPr lang="en" sz="2000"/>
              <a:t>h</a:t>
            </a:r>
            <a:r>
              <a:rPr lang="en" sz="2000"/>
              <a:t>         e            l            l            o</a:t>
            </a:r>
          </a:p>
          <a:p>
            <a:pPr indent="0" lvl="0" marL="0">
              <a:spcBef>
                <a:spcPts val="0"/>
              </a:spcBef>
              <a:buNone/>
            </a:pPr>
            <a:r>
              <a:rPr lang="en" sz="2000">
                <a:solidFill>
                  <a:schemeClr val="dk1"/>
                </a:solidFill>
              </a:rPr>
              <a:t>h          i</a:t>
            </a:r>
          </a:p>
          <a:p>
            <a:pPr indent="0" lvl="0" marL="0">
              <a:spcBef>
                <a:spcPts val="0"/>
              </a:spcBef>
              <a:buNone/>
            </a:pPr>
            <a:r>
              <a:rPr lang="en" sz="2000">
                <a:solidFill>
                  <a:schemeClr val="dk1"/>
                </a:solidFill>
              </a:rPr>
              <a:t>w         h           y           </a:t>
            </a:r>
          </a:p>
          <a:p>
            <a:pPr indent="-69850" lvl="0" marL="0">
              <a:spcBef>
                <a:spcPts val="0"/>
              </a:spcBef>
              <a:buClr>
                <a:schemeClr val="dk1"/>
              </a:buClr>
              <a:buSzPts val="1100"/>
              <a:buFont typeface="Arial"/>
              <a:buNone/>
            </a:pPr>
            <a:r>
              <a:rPr lang="en" sz="2000">
                <a:solidFill>
                  <a:schemeClr val="dk1"/>
                </a:solidFill>
              </a:rPr>
              <a:t>...</a:t>
            </a:r>
          </a:p>
          <a:p>
            <a:pPr indent="0" lvl="0" marL="0">
              <a:spcBef>
                <a:spcPts val="0"/>
              </a:spcBef>
              <a:buNone/>
            </a:pPr>
            <a:r>
              <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Shape 798"/>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rtl="0">
              <a:spcBef>
                <a:spcPts val="0"/>
              </a:spcBef>
              <a:buNone/>
            </a:pPr>
            <a:r>
              <a:rPr lang="en"/>
              <a:t>Different sequence length</a:t>
            </a:r>
          </a:p>
        </p:txBody>
      </p:sp>
      <p:pic>
        <p:nvPicPr>
          <p:cNvPr id="799" name="Shape 799"/>
          <p:cNvPicPr preferRelativeResize="0"/>
          <p:nvPr/>
        </p:nvPicPr>
        <p:blipFill>
          <a:blip r:embed="rId3">
            <a:alphaModFix/>
          </a:blip>
          <a:stretch>
            <a:fillRect/>
          </a:stretch>
        </p:blipFill>
        <p:spPr>
          <a:xfrm>
            <a:off x="3547021" y="1217974"/>
            <a:ext cx="4503426" cy="2348575"/>
          </a:xfrm>
          <a:prstGeom prst="rect">
            <a:avLst/>
          </a:prstGeom>
          <a:noFill/>
          <a:ln>
            <a:noFill/>
          </a:ln>
        </p:spPr>
      </p:pic>
      <p:sp>
        <p:nvSpPr>
          <p:cNvPr id="800" name="Shape 800"/>
          <p:cNvSpPr txBox="1"/>
          <p:nvPr/>
        </p:nvSpPr>
        <p:spPr>
          <a:xfrm>
            <a:off x="3725925" y="3595475"/>
            <a:ext cx="4324500" cy="14424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lang="en" sz="2000"/>
              <a:t>h         e            l            l            o</a:t>
            </a:r>
          </a:p>
          <a:p>
            <a:pPr indent="0" lvl="0" marL="0" rtl="0">
              <a:spcBef>
                <a:spcPts val="0"/>
              </a:spcBef>
              <a:buNone/>
            </a:pPr>
            <a:r>
              <a:rPr lang="en" sz="2000">
                <a:solidFill>
                  <a:schemeClr val="dk1"/>
                </a:solidFill>
              </a:rPr>
              <a:t>h          i        &lt;pad&gt;  </a:t>
            </a:r>
            <a:r>
              <a:rPr lang="en" sz="2000">
                <a:solidFill>
                  <a:schemeClr val="dk1"/>
                </a:solidFill>
              </a:rPr>
              <a:t>&lt;pad&gt;   &lt;pad&gt;</a:t>
            </a:r>
          </a:p>
          <a:p>
            <a:pPr indent="0" lvl="0" marL="0" rtl="0">
              <a:spcBef>
                <a:spcPts val="0"/>
              </a:spcBef>
              <a:buNone/>
            </a:pPr>
            <a:r>
              <a:rPr lang="en" sz="2000">
                <a:solidFill>
                  <a:schemeClr val="dk1"/>
                </a:solidFill>
              </a:rPr>
              <a:t>w         h           y       </a:t>
            </a:r>
            <a:r>
              <a:rPr lang="en" sz="2000">
                <a:solidFill>
                  <a:schemeClr val="dk1"/>
                </a:solidFill>
              </a:rPr>
              <a:t>&lt;pad&gt;   &lt;pad&gt;</a:t>
            </a:r>
          </a:p>
          <a:p>
            <a:pPr indent="0" lvl="0" marL="0" rtl="0">
              <a:spcBef>
                <a:spcPts val="0"/>
              </a:spcBef>
              <a:buNone/>
            </a:pPr>
            <a:r>
              <a:rPr lang="en" sz="2000">
                <a:solidFill>
                  <a:schemeClr val="dk1"/>
                </a:solidFill>
              </a:rPr>
              <a:t>...</a:t>
            </a:r>
          </a:p>
          <a:p>
            <a:pPr indent="0" lvl="0" marL="0" rtl="0">
              <a:spcBef>
                <a:spcPts val="0"/>
              </a:spcBef>
              <a:buNone/>
            </a:pPr>
            <a:r>
              <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Shape 805"/>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rtl="0">
              <a:spcBef>
                <a:spcPts val="0"/>
              </a:spcBef>
              <a:buNone/>
            </a:pPr>
            <a:r>
              <a:rPr lang="en"/>
              <a:t>Different sequence length</a:t>
            </a:r>
          </a:p>
        </p:txBody>
      </p:sp>
      <p:pic>
        <p:nvPicPr>
          <p:cNvPr id="806" name="Shape 806"/>
          <p:cNvPicPr preferRelativeResize="0"/>
          <p:nvPr/>
        </p:nvPicPr>
        <p:blipFill>
          <a:blip r:embed="rId3">
            <a:alphaModFix/>
          </a:blip>
          <a:stretch>
            <a:fillRect/>
          </a:stretch>
        </p:blipFill>
        <p:spPr>
          <a:xfrm>
            <a:off x="3547021" y="1217974"/>
            <a:ext cx="4503426" cy="2348575"/>
          </a:xfrm>
          <a:prstGeom prst="rect">
            <a:avLst/>
          </a:prstGeom>
          <a:noFill/>
          <a:ln>
            <a:noFill/>
          </a:ln>
        </p:spPr>
      </p:pic>
      <p:sp>
        <p:nvSpPr>
          <p:cNvPr id="807" name="Shape 807"/>
          <p:cNvSpPr txBox="1"/>
          <p:nvPr/>
        </p:nvSpPr>
        <p:spPr>
          <a:xfrm>
            <a:off x="3725925" y="3595475"/>
            <a:ext cx="4324500" cy="1442400"/>
          </a:xfrm>
          <a:prstGeom prst="rect">
            <a:avLst/>
          </a:prstGeom>
          <a:noFill/>
          <a:ln cap="flat" cmpd="sng" w="9525">
            <a:solidFill>
              <a:srgbClr val="4A86E8"/>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lang="en" sz="2000"/>
              <a:t>h         e            l            l            o</a:t>
            </a:r>
          </a:p>
          <a:p>
            <a:pPr indent="0" lvl="0" marL="0" rtl="0">
              <a:spcBef>
                <a:spcPts val="0"/>
              </a:spcBef>
              <a:buNone/>
            </a:pPr>
            <a:r>
              <a:rPr lang="en" sz="2000">
                <a:solidFill>
                  <a:schemeClr val="dk1"/>
                </a:solidFill>
              </a:rPr>
              <a:t>h          i        </a:t>
            </a:r>
          </a:p>
          <a:p>
            <a:pPr indent="0" lvl="0" marL="0" rtl="0">
              <a:spcBef>
                <a:spcPts val="0"/>
              </a:spcBef>
              <a:buNone/>
            </a:pPr>
            <a:r>
              <a:rPr lang="en" sz="2000">
                <a:solidFill>
                  <a:schemeClr val="dk1"/>
                </a:solidFill>
              </a:rPr>
              <a:t>w         h           y      </a:t>
            </a:r>
          </a:p>
          <a:p>
            <a:pPr indent="0" lvl="0" marL="0" rtl="0">
              <a:spcBef>
                <a:spcPts val="0"/>
              </a:spcBef>
              <a:buNone/>
            </a:pPr>
            <a:r>
              <a:rPr lang="en" sz="2000">
                <a:solidFill>
                  <a:schemeClr val="dk1"/>
                </a:solidFill>
              </a:rPr>
              <a:t>...</a:t>
            </a:r>
          </a:p>
          <a:p>
            <a:pPr indent="0" lvl="0" marL="0" rtl="0">
              <a:spcBef>
                <a:spcPts val="0"/>
              </a:spcBef>
              <a:buNone/>
            </a:pPr>
            <a:r>
              <a:t/>
            </a:r>
            <a:endParaRPr sz="2000"/>
          </a:p>
        </p:txBody>
      </p:sp>
      <p:sp>
        <p:nvSpPr>
          <p:cNvPr id="808" name="Shape 808"/>
          <p:cNvSpPr txBox="1"/>
          <p:nvPr/>
        </p:nvSpPr>
        <p:spPr>
          <a:xfrm>
            <a:off x="172700" y="2909100"/>
            <a:ext cx="3410400" cy="9693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b="1" lang="en" sz="2000">
                <a:solidFill>
                  <a:srgbClr val="333333"/>
                </a:solidFill>
                <a:latin typeface="Consolas"/>
                <a:ea typeface="Consolas"/>
                <a:cs typeface="Consolas"/>
                <a:sym typeface="Consolas"/>
              </a:rPr>
              <a:t>sequence_length</a:t>
            </a:r>
            <a:r>
              <a:rPr b="1" lang="en" sz="2000">
                <a:solidFill>
                  <a:srgbClr val="666666"/>
                </a:solidFill>
                <a:latin typeface="Consolas"/>
                <a:ea typeface="Consolas"/>
                <a:cs typeface="Consolas"/>
                <a:sym typeface="Consolas"/>
              </a:rPr>
              <a:t>=</a:t>
            </a:r>
            <a:r>
              <a:rPr b="1" lang="en" sz="2000">
                <a:solidFill>
                  <a:srgbClr val="333333"/>
                </a:solidFill>
                <a:latin typeface="Consolas"/>
                <a:ea typeface="Consolas"/>
                <a:cs typeface="Consolas"/>
                <a:sym typeface="Consolas"/>
              </a:rPr>
              <a:t>[</a:t>
            </a:r>
            <a:r>
              <a:rPr b="1" lang="en" sz="2000">
                <a:solidFill>
                  <a:srgbClr val="0000FF"/>
                </a:solidFill>
                <a:latin typeface="Consolas"/>
                <a:ea typeface="Consolas"/>
                <a:cs typeface="Consolas"/>
                <a:sym typeface="Consolas"/>
              </a:rPr>
              <a:t>5</a:t>
            </a:r>
            <a:r>
              <a:rPr b="1" lang="en" sz="2000">
                <a:solidFill>
                  <a:srgbClr val="333333"/>
                </a:solidFill>
                <a:latin typeface="Consolas"/>
                <a:ea typeface="Consolas"/>
                <a:cs typeface="Consolas"/>
                <a:sym typeface="Consolas"/>
              </a:rPr>
              <a:t>,</a:t>
            </a:r>
            <a:r>
              <a:rPr b="1" lang="en" sz="2000">
                <a:solidFill>
                  <a:srgbClr val="0000FF"/>
                </a:solidFill>
                <a:latin typeface="Consolas"/>
                <a:ea typeface="Consolas"/>
                <a:cs typeface="Consolas"/>
                <a:sym typeface="Consolas"/>
              </a:rPr>
              <a:t>2</a:t>
            </a:r>
            <a:r>
              <a:rPr b="1" lang="en" sz="2000">
                <a:solidFill>
                  <a:srgbClr val="333333"/>
                </a:solidFill>
                <a:latin typeface="Consolas"/>
                <a:ea typeface="Consolas"/>
                <a:cs typeface="Consolas"/>
                <a:sym typeface="Consolas"/>
              </a:rPr>
              <a:t>,</a:t>
            </a:r>
            <a:r>
              <a:rPr b="1" lang="en" sz="2000">
                <a:solidFill>
                  <a:srgbClr val="0000FF"/>
                </a:solidFill>
                <a:latin typeface="Consolas"/>
                <a:ea typeface="Consolas"/>
                <a:cs typeface="Consolas"/>
                <a:sym typeface="Consolas"/>
              </a:rPr>
              <a:t>3</a:t>
            </a:r>
            <a:r>
              <a:rPr b="1" lang="en" sz="2000">
                <a:solidFill>
                  <a:srgbClr val="333333"/>
                </a:solidFill>
                <a:latin typeface="Consolas"/>
                <a:ea typeface="Consolas"/>
                <a:cs typeface="Consolas"/>
                <a:sym typeface="Consolas"/>
              </a:rPr>
              <a:t>]</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Shape 813"/>
          <p:cNvSpPr txBox="1"/>
          <p:nvPr>
            <p:ph type="title"/>
          </p:nvPr>
        </p:nvSpPr>
        <p:spPr>
          <a:xfrm>
            <a:off x="-8200" y="133948"/>
            <a:ext cx="9160500" cy="682200"/>
          </a:xfrm>
          <a:prstGeom prst="rect">
            <a:avLst/>
          </a:prstGeom>
        </p:spPr>
        <p:txBody>
          <a:bodyPr anchorCtr="0" anchor="ctr" bIns="34275" lIns="34275" rIns="34275" wrap="square" tIns="34275">
            <a:noAutofit/>
          </a:bodyPr>
          <a:lstStyle/>
          <a:p>
            <a:pPr indent="0" lvl="0" marL="0">
              <a:spcBef>
                <a:spcPts val="0"/>
              </a:spcBef>
              <a:buNone/>
            </a:pPr>
            <a:r>
              <a:rPr lang="en"/>
              <a:t>Dynamic RNN</a:t>
            </a:r>
          </a:p>
        </p:txBody>
      </p:sp>
      <p:sp>
        <p:nvSpPr>
          <p:cNvPr id="814" name="Shape 814"/>
          <p:cNvSpPr txBox="1"/>
          <p:nvPr/>
        </p:nvSpPr>
        <p:spPr>
          <a:xfrm>
            <a:off x="76200" y="1113175"/>
            <a:ext cx="5724900" cy="33879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i="1" lang="en" sz="1500">
                <a:solidFill>
                  <a:srgbClr val="408080"/>
                </a:solidFill>
                <a:latin typeface="Consolas"/>
                <a:ea typeface="Consolas"/>
                <a:cs typeface="Consolas"/>
                <a:sym typeface="Consolas"/>
              </a:rPr>
              <a:t># 3 batches 'hello', 'eolll', 'lleel'</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x_data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np</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array([[[...]]], dtype</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np</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float32)</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        </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hidden_size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a:t>
            </a:r>
            <a:r>
              <a:rPr lang="en" sz="1500">
                <a:solidFill>
                  <a:srgbClr val="666666"/>
                </a:solidFill>
                <a:latin typeface="Consolas"/>
                <a:ea typeface="Consolas"/>
                <a:cs typeface="Consolas"/>
                <a:sym typeface="Consolas"/>
              </a:rPr>
              <a:t>2</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cell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rnn</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BasicLSTMCell(num_units</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hidden_size,                                                   </a:t>
            </a:r>
          </a:p>
          <a:p>
            <a:pPr indent="0" lvl="0" marL="0" rtl="0">
              <a:lnSpc>
                <a:spcPct val="115000"/>
              </a:lnSpc>
              <a:spcBef>
                <a:spcPts val="0"/>
              </a:spcBef>
              <a:buNone/>
            </a:pPr>
            <a:r>
              <a:rPr lang="en" sz="1500">
                <a:solidFill>
                  <a:srgbClr val="333333"/>
                </a:solidFill>
                <a:latin typeface="Consolas"/>
                <a:ea typeface="Consolas"/>
                <a:cs typeface="Consolas"/>
                <a:sym typeface="Consolas"/>
              </a:rPr>
              <a:t>                                state_is_tuple</a:t>
            </a:r>
            <a:r>
              <a:rPr lang="en" sz="1500">
                <a:solidFill>
                  <a:srgbClr val="666666"/>
                </a:solidFill>
                <a:latin typeface="Consolas"/>
                <a:ea typeface="Consolas"/>
                <a:cs typeface="Consolas"/>
                <a:sym typeface="Consolas"/>
              </a:rPr>
              <a:t>=</a:t>
            </a:r>
            <a:r>
              <a:rPr b="1" lang="en" sz="1500">
                <a:solidFill>
                  <a:srgbClr val="008000"/>
                </a:solidFill>
                <a:latin typeface="Consolas"/>
                <a:ea typeface="Consolas"/>
                <a:cs typeface="Consolas"/>
                <a:sym typeface="Consolas"/>
              </a:rPr>
              <a:t>True</a:t>
            </a:r>
            <a:r>
              <a:rPr lang="en" sz="1500">
                <a:solidFill>
                  <a:srgbClr val="333333"/>
                </a:solidFill>
                <a:latin typeface="Consolas"/>
                <a:ea typeface="Consolas"/>
                <a:cs typeface="Consolas"/>
                <a:sym typeface="Consolas"/>
              </a:rPr>
              <a:t>)</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outputs, _states </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 tf</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nn</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dynamic_rnn(</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        cell, x_data, sequence_length</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a:t>
            </a:r>
            <a:r>
              <a:rPr lang="en" sz="1500">
                <a:solidFill>
                  <a:srgbClr val="666666"/>
                </a:solidFill>
                <a:latin typeface="Consolas"/>
                <a:ea typeface="Consolas"/>
                <a:cs typeface="Consolas"/>
                <a:sym typeface="Consolas"/>
              </a:rPr>
              <a:t>5</a:t>
            </a:r>
            <a:r>
              <a:rPr lang="en" sz="1500">
                <a:solidFill>
                  <a:srgbClr val="333333"/>
                </a:solidFill>
                <a:latin typeface="Consolas"/>
                <a:ea typeface="Consolas"/>
                <a:cs typeface="Consolas"/>
                <a:sym typeface="Consolas"/>
              </a:rPr>
              <a:t>,</a:t>
            </a:r>
            <a:r>
              <a:rPr lang="en" sz="1500">
                <a:solidFill>
                  <a:srgbClr val="666666"/>
                </a:solidFill>
                <a:latin typeface="Consolas"/>
                <a:ea typeface="Consolas"/>
                <a:cs typeface="Consolas"/>
                <a:sym typeface="Consolas"/>
              </a:rPr>
              <a:t>3</a:t>
            </a:r>
            <a:r>
              <a:rPr lang="en" sz="1500">
                <a:solidFill>
                  <a:srgbClr val="333333"/>
                </a:solidFill>
                <a:latin typeface="Consolas"/>
                <a:ea typeface="Consolas"/>
                <a:cs typeface="Consolas"/>
                <a:sym typeface="Consolas"/>
              </a:rPr>
              <a:t>,</a:t>
            </a:r>
            <a:r>
              <a:rPr lang="en" sz="1500">
                <a:solidFill>
                  <a:srgbClr val="666666"/>
                </a:solidFill>
                <a:latin typeface="Consolas"/>
                <a:ea typeface="Consolas"/>
                <a:cs typeface="Consolas"/>
                <a:sym typeface="Consolas"/>
              </a:rPr>
              <a:t>4</a:t>
            </a:r>
            <a:r>
              <a:rPr lang="en" sz="1500">
                <a:solidFill>
                  <a:srgbClr val="333333"/>
                </a:solidFill>
                <a:latin typeface="Consolas"/>
                <a:ea typeface="Consolas"/>
                <a:cs typeface="Consolas"/>
                <a:sym typeface="Consolas"/>
              </a:rPr>
              <a:t>], </a:t>
            </a:r>
          </a:p>
          <a:p>
            <a:pPr indent="0" lvl="0" marL="0" rtl="0">
              <a:lnSpc>
                <a:spcPct val="115000"/>
              </a:lnSpc>
              <a:spcBef>
                <a:spcPts val="0"/>
              </a:spcBef>
              <a:buNone/>
            </a:pPr>
            <a:r>
              <a:rPr lang="en" sz="1500">
                <a:solidFill>
                  <a:srgbClr val="333333"/>
                </a:solidFill>
                <a:latin typeface="Consolas"/>
                <a:ea typeface="Consolas"/>
                <a:cs typeface="Consolas"/>
                <a:sym typeface="Consolas"/>
              </a:rPr>
              <a:t>        dtype</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tf</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float32)</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sess</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run(tf</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global_variables_initializer())</a:t>
            </a:r>
            <a:br>
              <a:rPr lang="en" sz="1500">
                <a:solidFill>
                  <a:srgbClr val="333333"/>
                </a:solidFill>
                <a:latin typeface="Consolas"/>
                <a:ea typeface="Consolas"/>
                <a:cs typeface="Consolas"/>
                <a:sym typeface="Consolas"/>
              </a:rPr>
            </a:br>
            <a:r>
              <a:rPr lang="en" sz="1500">
                <a:solidFill>
                  <a:srgbClr val="333333"/>
                </a:solidFill>
                <a:latin typeface="Consolas"/>
                <a:ea typeface="Consolas"/>
                <a:cs typeface="Consolas"/>
                <a:sym typeface="Consolas"/>
              </a:rPr>
              <a:t>print(outputs</a:t>
            </a:r>
            <a:r>
              <a:rPr lang="en" sz="1500">
                <a:solidFill>
                  <a:srgbClr val="666666"/>
                </a:solidFill>
                <a:latin typeface="Consolas"/>
                <a:ea typeface="Consolas"/>
                <a:cs typeface="Consolas"/>
                <a:sym typeface="Consolas"/>
              </a:rPr>
              <a:t>.</a:t>
            </a:r>
            <a:r>
              <a:rPr lang="en" sz="1500">
                <a:solidFill>
                  <a:srgbClr val="333333"/>
                </a:solidFill>
                <a:latin typeface="Consolas"/>
                <a:ea typeface="Consolas"/>
                <a:cs typeface="Consolas"/>
                <a:sym typeface="Consolas"/>
              </a:rPr>
              <a:t>eval())</a:t>
            </a:r>
          </a:p>
        </p:txBody>
      </p:sp>
      <p:sp>
        <p:nvSpPr>
          <p:cNvPr id="815" name="Shape 815"/>
          <p:cNvSpPr txBox="1"/>
          <p:nvPr/>
        </p:nvSpPr>
        <p:spPr>
          <a:xfrm>
            <a:off x="5690150" y="983975"/>
            <a:ext cx="3198000" cy="39135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15000"/>
              </a:lnSpc>
              <a:spcBef>
                <a:spcPts val="0"/>
              </a:spcBef>
              <a:buNone/>
            </a:pPr>
            <a:r>
              <a:rPr lang="en" sz="1300">
                <a:solidFill>
                  <a:srgbClr val="008080"/>
                </a:solidFill>
                <a:highlight>
                  <a:srgbClr val="FFFFFF"/>
                </a:highlight>
              </a:rPr>
              <a:t>array([[[-0.17904168, -0.08053244],</a:t>
            </a:r>
            <a:br>
              <a:rPr lang="en" sz="1300">
                <a:solidFill>
                  <a:srgbClr val="008080"/>
                </a:solidFill>
                <a:highlight>
                  <a:srgbClr val="FFFFFF"/>
                </a:highlight>
              </a:rPr>
            </a:br>
            <a:r>
              <a:rPr lang="en" sz="1300">
                <a:solidFill>
                  <a:srgbClr val="008080"/>
                </a:solidFill>
                <a:highlight>
                  <a:srgbClr val="FFFFFF"/>
                </a:highlight>
              </a:rPr>
              <a:t>        [-0.01294809,  0.01660814],</a:t>
            </a:r>
            <a:br>
              <a:rPr lang="en" sz="1300">
                <a:solidFill>
                  <a:srgbClr val="008080"/>
                </a:solidFill>
                <a:highlight>
                  <a:srgbClr val="FFFFFF"/>
                </a:highlight>
              </a:rPr>
            </a:br>
            <a:r>
              <a:rPr lang="en" sz="1300">
                <a:solidFill>
                  <a:srgbClr val="008080"/>
                </a:solidFill>
                <a:highlight>
                  <a:srgbClr val="FFFFFF"/>
                </a:highlight>
              </a:rPr>
              <a:t>        [-0.05754048, -0.1368292 ],</a:t>
            </a:r>
            <a:br>
              <a:rPr lang="en" sz="1300">
                <a:solidFill>
                  <a:srgbClr val="008080"/>
                </a:solidFill>
                <a:highlight>
                  <a:srgbClr val="FFFFFF"/>
                </a:highlight>
              </a:rPr>
            </a:br>
            <a:r>
              <a:rPr lang="en" sz="1300">
                <a:solidFill>
                  <a:srgbClr val="008080"/>
                </a:solidFill>
                <a:highlight>
                  <a:srgbClr val="FFFFFF"/>
                </a:highlight>
              </a:rPr>
              <a:t>        [-0.08655578, -0.20553185],</a:t>
            </a:r>
            <a:br>
              <a:rPr lang="en" sz="1300">
                <a:solidFill>
                  <a:srgbClr val="008080"/>
                </a:solidFill>
                <a:highlight>
                  <a:srgbClr val="FFFFFF"/>
                </a:highlight>
              </a:rPr>
            </a:br>
            <a:r>
              <a:rPr lang="en" sz="1300">
                <a:solidFill>
                  <a:srgbClr val="008080"/>
                </a:solidFill>
                <a:highlight>
                  <a:srgbClr val="FFFFFF"/>
                </a:highlight>
              </a:rPr>
              <a:t>        [ 0.07297077, -0.21743253]],</a:t>
            </a:r>
            <a:br>
              <a:rPr lang="en" sz="1300">
                <a:solidFill>
                  <a:srgbClr val="008080"/>
                </a:solidFill>
                <a:highlight>
                  <a:srgbClr val="FFFFFF"/>
                </a:highlight>
              </a:rPr>
            </a:br>
            <a:br>
              <a:rPr lang="en" sz="1300">
                <a:solidFill>
                  <a:srgbClr val="008080"/>
                </a:solidFill>
                <a:highlight>
                  <a:srgbClr val="FFFFFF"/>
                </a:highlight>
              </a:rPr>
            </a:br>
            <a:r>
              <a:rPr lang="en" sz="1300">
                <a:solidFill>
                  <a:srgbClr val="008080"/>
                </a:solidFill>
                <a:highlight>
                  <a:srgbClr val="FFFFFF"/>
                </a:highlight>
              </a:rPr>
              <a:t>       [[ 0.10272847,  0.06519825],</a:t>
            </a:r>
            <a:br>
              <a:rPr lang="en" sz="1300">
                <a:solidFill>
                  <a:srgbClr val="008080"/>
                </a:solidFill>
                <a:highlight>
                  <a:srgbClr val="FFFFFF"/>
                </a:highlight>
              </a:rPr>
            </a:br>
            <a:r>
              <a:rPr lang="en" sz="1300">
                <a:solidFill>
                  <a:srgbClr val="008080"/>
                </a:solidFill>
                <a:highlight>
                  <a:srgbClr val="FFFFFF"/>
                </a:highlight>
              </a:rPr>
              <a:t>        [ 0.20188759, -0.05027055],</a:t>
            </a:r>
            <a:br>
              <a:rPr lang="en" sz="1300">
                <a:solidFill>
                  <a:srgbClr val="008080"/>
                </a:solidFill>
                <a:highlight>
                  <a:srgbClr val="FFFFFF"/>
                </a:highlight>
              </a:rPr>
            </a:br>
            <a:r>
              <a:rPr lang="en" sz="1300">
                <a:solidFill>
                  <a:srgbClr val="008080"/>
                </a:solidFill>
                <a:highlight>
                  <a:srgbClr val="FFFFFF"/>
                </a:highlight>
              </a:rPr>
              <a:t>        [ 0.09514933, -0.16452041],</a:t>
            </a:r>
            <a:br>
              <a:rPr lang="en" sz="1300">
                <a:solidFill>
                  <a:srgbClr val="008080"/>
                </a:solidFill>
                <a:highlight>
                  <a:srgbClr val="FFFFFF"/>
                </a:highlight>
              </a:rPr>
            </a:br>
            <a:r>
              <a:rPr lang="en" sz="1300">
                <a:solidFill>
                  <a:srgbClr val="008080"/>
                </a:solidFill>
                <a:highlight>
                  <a:srgbClr val="FFFFFF"/>
                </a:highlight>
              </a:rPr>
              <a:t>        </a:t>
            </a:r>
            <a:r>
              <a:rPr b="1" lang="en" sz="1300">
                <a:solidFill>
                  <a:srgbClr val="008080"/>
                </a:solidFill>
                <a:highlight>
                  <a:srgbClr val="FFFFFF"/>
                </a:highlight>
              </a:rPr>
              <a:t>[ 0.        ,  0.        ],</a:t>
            </a:r>
            <a:br>
              <a:rPr b="1" lang="en" sz="1300">
                <a:solidFill>
                  <a:srgbClr val="008080"/>
                </a:solidFill>
                <a:highlight>
                  <a:srgbClr val="FFFFFF"/>
                </a:highlight>
              </a:rPr>
            </a:br>
            <a:r>
              <a:rPr b="1" lang="en" sz="1300">
                <a:solidFill>
                  <a:srgbClr val="008080"/>
                </a:solidFill>
                <a:highlight>
                  <a:srgbClr val="FFFFFF"/>
                </a:highlight>
              </a:rPr>
              <a:t>        [ 0.        ,  0.        ]],</a:t>
            </a:r>
            <a:br>
              <a:rPr b="1" lang="en" sz="1300">
                <a:solidFill>
                  <a:srgbClr val="008080"/>
                </a:solidFill>
                <a:highlight>
                  <a:srgbClr val="FFFFFF"/>
                </a:highlight>
              </a:rPr>
            </a:br>
            <a:br>
              <a:rPr lang="en" sz="1300">
                <a:solidFill>
                  <a:srgbClr val="008080"/>
                </a:solidFill>
                <a:highlight>
                  <a:srgbClr val="FFFFFF"/>
                </a:highlight>
              </a:rPr>
            </a:br>
            <a:r>
              <a:rPr lang="en" sz="1300">
                <a:solidFill>
                  <a:srgbClr val="008080"/>
                </a:solidFill>
                <a:highlight>
                  <a:srgbClr val="FFFFFF"/>
                </a:highlight>
              </a:rPr>
              <a:t>       [[-0.04893036, -0.14655617],</a:t>
            </a:r>
            <a:br>
              <a:rPr lang="en" sz="1300">
                <a:solidFill>
                  <a:srgbClr val="008080"/>
                </a:solidFill>
                <a:highlight>
                  <a:srgbClr val="FFFFFF"/>
                </a:highlight>
              </a:rPr>
            </a:br>
            <a:r>
              <a:rPr lang="en" sz="1300">
                <a:solidFill>
                  <a:srgbClr val="008080"/>
                </a:solidFill>
                <a:highlight>
                  <a:srgbClr val="FFFFFF"/>
                </a:highlight>
              </a:rPr>
              <a:t>        [-0.07947272, -0.20996611],</a:t>
            </a:r>
            <a:br>
              <a:rPr lang="en" sz="1300">
                <a:solidFill>
                  <a:srgbClr val="008080"/>
                </a:solidFill>
                <a:highlight>
                  <a:srgbClr val="FFFFFF"/>
                </a:highlight>
              </a:rPr>
            </a:br>
            <a:r>
              <a:rPr lang="en" sz="1300">
                <a:solidFill>
                  <a:srgbClr val="008080"/>
                </a:solidFill>
                <a:highlight>
                  <a:srgbClr val="FFFFFF"/>
                </a:highlight>
              </a:rPr>
              <a:t>        [ 0.06466491, -0.02576563],</a:t>
            </a:r>
            <a:br>
              <a:rPr lang="en" sz="1300">
                <a:solidFill>
                  <a:srgbClr val="008080"/>
                </a:solidFill>
                <a:highlight>
                  <a:srgbClr val="FFFFFF"/>
                </a:highlight>
              </a:rPr>
            </a:br>
            <a:r>
              <a:rPr lang="en" sz="1300">
                <a:solidFill>
                  <a:srgbClr val="008080"/>
                </a:solidFill>
                <a:highlight>
                  <a:srgbClr val="FFFFFF"/>
                </a:highlight>
              </a:rPr>
              <a:t>        [ 0.15087658,  0.05166111],</a:t>
            </a:r>
            <a:br>
              <a:rPr lang="en" sz="1300">
                <a:solidFill>
                  <a:srgbClr val="008080"/>
                </a:solidFill>
                <a:highlight>
                  <a:srgbClr val="FFFFFF"/>
                </a:highlight>
              </a:rPr>
            </a:br>
            <a:r>
              <a:rPr lang="en" sz="1300">
                <a:solidFill>
                  <a:srgbClr val="008080"/>
                </a:solidFill>
                <a:highlight>
                  <a:srgbClr val="FFFFFF"/>
                </a:highlight>
              </a:rPr>
              <a:t>        </a:t>
            </a:r>
            <a:r>
              <a:rPr b="1" lang="en" sz="1300">
                <a:solidFill>
                  <a:srgbClr val="008080"/>
                </a:solidFill>
                <a:highlight>
                  <a:srgbClr val="FFFFFF"/>
                </a:highlight>
              </a:rPr>
              <a:t>[ 0.        ,  0.        ]]],</a:t>
            </a:r>
          </a:p>
        </p:txBody>
      </p:sp>
      <p:sp>
        <p:nvSpPr>
          <p:cNvPr id="816" name="Shape 816"/>
          <p:cNvSpPr txBox="1"/>
          <p:nvPr/>
        </p:nvSpPr>
        <p:spPr>
          <a:xfrm>
            <a:off x="3442350" y="4662575"/>
            <a:ext cx="5866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100" u="sng">
                <a:solidFill>
                  <a:schemeClr val="hlink"/>
                </a:solidFill>
                <a:hlinkClick r:id="rId3"/>
              </a:rPr>
              <a:t>https://github.com/hunkim/DeepLearningZeroToAll/blob/master/lab-12-0-rnn_basics.ipynb</a:t>
            </a:r>
            <a:r>
              <a:rPr lang="en" sz="1100">
                <a:solidFill>
                  <a:srgbClr val="808080"/>
                </a:solidFill>
              </a:rPr>
              <a:t> </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pic>
        <p:nvPicPr>
          <p:cNvPr id="821" name="Shape 821"/>
          <p:cNvPicPr preferRelativeResize="0"/>
          <p:nvPr/>
        </p:nvPicPr>
        <p:blipFill>
          <a:blip r:embed="rId3">
            <a:alphaModFix amt="25000"/>
          </a:blip>
          <a:stretch>
            <a:fillRect/>
          </a:stretch>
        </p:blipFill>
        <p:spPr>
          <a:xfrm>
            <a:off x="0" y="171567"/>
            <a:ext cx="9143999" cy="4800367"/>
          </a:xfrm>
          <a:prstGeom prst="rect">
            <a:avLst/>
          </a:prstGeom>
          <a:noFill/>
          <a:ln>
            <a:noFill/>
          </a:ln>
        </p:spPr>
      </p:pic>
      <p:sp>
        <p:nvSpPr>
          <p:cNvPr id="822" name="Shape 822"/>
          <p:cNvSpPr txBox="1"/>
          <p:nvPr>
            <p:ph type="title"/>
          </p:nvPr>
        </p:nvSpPr>
        <p:spPr>
          <a:xfrm>
            <a:off x="1812726" y="853400"/>
            <a:ext cx="5518500" cy="1741200"/>
          </a:xfrm>
          <a:prstGeom prst="rect">
            <a:avLst/>
          </a:prstGeom>
          <a:noFill/>
          <a:ln>
            <a:noFill/>
          </a:ln>
        </p:spPr>
        <p:txBody>
          <a:bodyPr anchorCtr="0" anchor="b"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12-</a:t>
            </a:r>
            <a:r>
              <a:rPr lang="en"/>
              <a:t>6</a:t>
            </a: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RNN with </a:t>
            </a:r>
            <a:r>
              <a:rPr lang="en" sz="2700"/>
              <a:t>time series data (stock) </a:t>
            </a:r>
          </a:p>
        </p:txBody>
      </p:sp>
      <p:sp>
        <p:nvSpPr>
          <p:cNvPr id="823" name="Shape 823"/>
          <p:cNvSpPr txBox="1"/>
          <p:nvPr/>
        </p:nvSpPr>
        <p:spPr>
          <a:xfrm>
            <a:off x="1279125" y="3208031"/>
            <a:ext cx="6585900" cy="596100"/>
          </a:xfrm>
          <a:prstGeom prst="rect">
            <a:avLst/>
          </a:prstGeom>
          <a:noFill/>
          <a:ln>
            <a:noFill/>
          </a:ln>
        </p:spPr>
        <p:txBody>
          <a:bodyPr anchorCtr="0" anchor="t" bIns="26775" lIns="26775" rIns="26775" wrap="square" tIns="26775">
            <a:noAutofit/>
          </a:bodyPr>
          <a:lstStyle/>
          <a:p>
            <a:pPr indent="0" lvl="0" marL="0" rtl="0" algn="ctr">
              <a:spcBef>
                <a:spcPts val="0"/>
              </a:spcBef>
              <a:buNone/>
            </a:pPr>
            <a:r>
              <a:rPr lang="en" sz="1900">
                <a:latin typeface="Gill Sans"/>
                <a:ea typeface="Gill Sans"/>
                <a:cs typeface="Gill Sans"/>
                <a:sym typeface="Gill Sans"/>
              </a:rPr>
              <a:t>Sung Kim &lt;</a:t>
            </a:r>
            <a:r>
              <a:rPr lang="en" sz="1900" u="sng">
                <a:solidFill>
                  <a:srgbClr val="0000FF"/>
                </a:solidFill>
                <a:latin typeface="Gill Sans"/>
                <a:ea typeface="Gill Sans"/>
                <a:cs typeface="Gill Sans"/>
                <a:sym typeface="Gill Sans"/>
                <a:hlinkClick r:id="rId4"/>
              </a:rPr>
              <a:t>hunkim+ml@gmail.com</a:t>
            </a:r>
            <a:r>
              <a:rPr lang="en" sz="1900">
                <a:latin typeface="Gill Sans"/>
                <a:ea typeface="Gill Sans"/>
                <a:cs typeface="Gill Sans"/>
                <a:sym typeface="Gill Sans"/>
              </a:rPr>
              <a:t>&gt;</a:t>
            </a:r>
          </a:p>
          <a:p>
            <a:pPr indent="0" lvl="0" marL="0" rtl="0" algn="ctr">
              <a:spcBef>
                <a:spcPts val="0"/>
              </a:spcBef>
              <a:buNone/>
            </a:pPr>
            <a:r>
              <a:rPr lang="en" sz="1900">
                <a:latin typeface="Gill Sans"/>
                <a:ea typeface="Gill Sans"/>
                <a:cs typeface="Gill Sans"/>
                <a:sym typeface="Gill Sans"/>
              </a:rPr>
              <a:t>Code: </a:t>
            </a:r>
            <a:r>
              <a:rPr lang="en" sz="1900" u="sng">
                <a:solidFill>
                  <a:srgbClr val="0000FF"/>
                </a:solidFill>
                <a:latin typeface="Gill Sans"/>
                <a:ea typeface="Gill Sans"/>
                <a:cs typeface="Gill Sans"/>
                <a:sym typeface="Gill Sans"/>
                <a:hlinkClick r:id="rId5"/>
              </a:rPr>
              <a:t>https://github.com/hunkim/DeepLearningZeroToAll/</a:t>
            </a:r>
          </a:p>
          <a:p>
            <a:pPr indent="0" lvl="0" marL="0" rtl="0" algn="ctr">
              <a:spcBef>
                <a:spcPts val="0"/>
              </a:spcBef>
              <a:buNone/>
            </a:pPr>
            <a:r>
              <a:t/>
            </a:r>
            <a:endParaRPr sz="1900">
              <a:latin typeface="Gill Sans"/>
              <a:ea typeface="Gill Sans"/>
              <a:cs typeface="Gill Sans"/>
              <a:sym typeface="Gill Sans"/>
            </a:endParaRPr>
          </a:p>
          <a:p>
            <a:pPr indent="0" lvl="0" marL="0" rtl="0" algn="ctr">
              <a:spcBef>
                <a:spcPts val="0"/>
              </a:spcBef>
              <a:buNone/>
            </a:pPr>
            <a:r>
              <a:t/>
            </a:r>
            <a:endParaRPr sz="1900">
              <a:latin typeface="Gill Sans"/>
              <a:ea typeface="Gill Sans"/>
              <a:cs typeface="Gill Sans"/>
              <a:sym typeface="Gill Sans"/>
            </a:endParaRPr>
          </a:p>
        </p:txBody>
      </p:sp>
      <p:grpSp>
        <p:nvGrpSpPr>
          <p:cNvPr id="824" name="Shape 824"/>
          <p:cNvGrpSpPr/>
          <p:nvPr/>
        </p:nvGrpSpPr>
        <p:grpSpPr>
          <a:xfrm>
            <a:off x="-348127" y="87975"/>
            <a:ext cx="2543803" cy="1589522"/>
            <a:chOff x="-928337" y="234600"/>
            <a:chExt cx="6783474" cy="4238725"/>
          </a:xfrm>
        </p:grpSpPr>
        <p:pic>
          <p:nvPicPr>
            <p:cNvPr id="825" name="Shape 825"/>
            <p:cNvPicPr preferRelativeResize="0"/>
            <p:nvPr/>
          </p:nvPicPr>
          <p:blipFill>
            <a:blip r:embed="rId6">
              <a:alphaModFix/>
            </a:blip>
            <a:stretch>
              <a:fillRect/>
            </a:stretch>
          </p:blipFill>
          <p:spPr>
            <a:xfrm>
              <a:off x="-928337" y="656925"/>
              <a:ext cx="6783474" cy="3816400"/>
            </a:xfrm>
            <a:prstGeom prst="rect">
              <a:avLst/>
            </a:prstGeom>
            <a:noFill/>
            <a:ln>
              <a:noFill/>
            </a:ln>
          </p:spPr>
        </p:pic>
        <p:sp>
          <p:nvSpPr>
            <p:cNvPr id="826" name="Shape 826"/>
            <p:cNvSpPr txBox="1"/>
            <p:nvPr/>
          </p:nvSpPr>
          <p:spPr>
            <a:xfrm>
              <a:off x="672550" y="234600"/>
              <a:ext cx="3581700" cy="10512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t>With TF 1.0!</a:t>
              </a:r>
            </a:p>
          </p:txBody>
        </p:sp>
      </p:grpSp>
      <p:pic>
        <p:nvPicPr>
          <p:cNvPr id="827" name="Shape 827"/>
          <p:cNvPicPr preferRelativeResize="0"/>
          <p:nvPr/>
        </p:nvPicPr>
        <p:blipFill>
          <a:blip r:embed="rId7">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Shape 832"/>
          <p:cNvSpPr txBox="1"/>
          <p:nvPr>
            <p:ph type="title"/>
          </p:nvPr>
        </p:nvSpPr>
        <p:spPr>
          <a:xfrm>
            <a:off x="225375" y="133950"/>
            <a:ext cx="8813100" cy="1285800"/>
          </a:xfrm>
          <a:prstGeom prst="rect">
            <a:avLst/>
          </a:prstGeom>
        </p:spPr>
        <p:txBody>
          <a:bodyPr anchorCtr="0" anchor="ctr" bIns="34275" lIns="34275" rIns="34275" wrap="square" tIns="34275">
            <a:noAutofit/>
          </a:bodyPr>
          <a:lstStyle/>
          <a:p>
            <a:pPr indent="0" lvl="0" marL="0" rtl="0">
              <a:spcBef>
                <a:spcPts val="0"/>
              </a:spcBef>
              <a:buNone/>
            </a:pPr>
            <a:r>
              <a:rPr lang="en" sz="3000" u="sng">
                <a:solidFill>
                  <a:schemeClr val="hlink"/>
                </a:solidFill>
                <a:hlinkClick r:id="rId3"/>
              </a:rPr>
              <a:t>https://github.com/hunkim/DeepLearningZeroToAll/</a:t>
            </a:r>
            <a:r>
              <a:rPr lang="en" sz="3000"/>
              <a:t> </a:t>
            </a:r>
          </a:p>
        </p:txBody>
      </p:sp>
      <p:pic>
        <p:nvPicPr>
          <p:cNvPr id="833" name="Shape 833"/>
          <p:cNvPicPr preferRelativeResize="0"/>
          <p:nvPr/>
        </p:nvPicPr>
        <p:blipFill>
          <a:blip r:embed="rId4">
            <a:alphaModFix/>
          </a:blip>
          <a:stretch>
            <a:fillRect/>
          </a:stretch>
        </p:blipFill>
        <p:spPr>
          <a:xfrm>
            <a:off x="228600" y="1724550"/>
            <a:ext cx="4194500" cy="256300"/>
          </a:xfrm>
          <a:prstGeom prst="rect">
            <a:avLst/>
          </a:prstGeom>
          <a:noFill/>
          <a:ln>
            <a:noFill/>
          </a:ln>
        </p:spPr>
      </p:pic>
      <p:pic>
        <p:nvPicPr>
          <p:cNvPr id="834" name="Shape 834"/>
          <p:cNvPicPr preferRelativeResize="0"/>
          <p:nvPr/>
        </p:nvPicPr>
        <p:blipFill>
          <a:blip r:embed="rId5">
            <a:alphaModFix/>
          </a:blip>
          <a:stretch>
            <a:fillRect/>
          </a:stretch>
        </p:blipFill>
        <p:spPr>
          <a:xfrm>
            <a:off x="4458725" y="1731250"/>
            <a:ext cx="4415503" cy="264750"/>
          </a:xfrm>
          <a:prstGeom prst="rect">
            <a:avLst/>
          </a:prstGeom>
          <a:noFill/>
          <a:ln>
            <a:noFill/>
          </a:ln>
        </p:spPr>
      </p:pic>
      <p:pic>
        <p:nvPicPr>
          <p:cNvPr id="835" name="Shape 835"/>
          <p:cNvPicPr preferRelativeResize="0"/>
          <p:nvPr/>
        </p:nvPicPr>
        <p:blipFill>
          <a:blip r:embed="rId6">
            <a:alphaModFix/>
          </a:blip>
          <a:stretch>
            <a:fillRect/>
          </a:stretch>
        </p:blipFill>
        <p:spPr>
          <a:xfrm>
            <a:off x="271238" y="2080775"/>
            <a:ext cx="4109214" cy="256300"/>
          </a:xfrm>
          <a:prstGeom prst="rect">
            <a:avLst/>
          </a:prstGeom>
          <a:noFill/>
          <a:ln>
            <a:noFill/>
          </a:ln>
        </p:spPr>
      </p:pic>
      <p:pic>
        <p:nvPicPr>
          <p:cNvPr id="836" name="Shape 836"/>
          <p:cNvPicPr preferRelativeResize="0"/>
          <p:nvPr/>
        </p:nvPicPr>
        <p:blipFill>
          <a:blip r:embed="rId7">
            <a:alphaModFix/>
          </a:blip>
          <a:stretch>
            <a:fillRect/>
          </a:stretch>
        </p:blipFill>
        <p:spPr>
          <a:xfrm>
            <a:off x="4458725" y="2080775"/>
            <a:ext cx="4420023" cy="283848"/>
          </a:xfrm>
          <a:prstGeom prst="rect">
            <a:avLst/>
          </a:prstGeom>
          <a:noFill/>
          <a:ln>
            <a:noFill/>
          </a:ln>
        </p:spPr>
      </p:pic>
      <p:pic>
        <p:nvPicPr>
          <p:cNvPr id="837" name="Shape 837"/>
          <p:cNvPicPr preferRelativeResize="0"/>
          <p:nvPr/>
        </p:nvPicPr>
        <p:blipFill>
          <a:blip r:embed="rId8">
            <a:alphaModFix/>
          </a:blip>
          <a:stretch>
            <a:fillRect/>
          </a:stretch>
        </p:blipFill>
        <p:spPr>
          <a:xfrm>
            <a:off x="228600" y="2489475"/>
            <a:ext cx="4186237" cy="256300"/>
          </a:xfrm>
          <a:prstGeom prst="rect">
            <a:avLst/>
          </a:prstGeom>
          <a:noFill/>
          <a:ln>
            <a:noFill/>
          </a:ln>
        </p:spPr>
      </p:pic>
      <p:pic>
        <p:nvPicPr>
          <p:cNvPr id="838" name="Shape 838"/>
          <p:cNvPicPr preferRelativeResize="0"/>
          <p:nvPr/>
        </p:nvPicPr>
        <p:blipFill>
          <a:blip r:embed="rId9">
            <a:alphaModFix/>
          </a:blip>
          <a:stretch>
            <a:fillRect/>
          </a:stretch>
        </p:blipFill>
        <p:spPr>
          <a:xfrm>
            <a:off x="4483975" y="2489475"/>
            <a:ext cx="4420030" cy="256300"/>
          </a:xfrm>
          <a:prstGeom prst="rect">
            <a:avLst/>
          </a:prstGeom>
          <a:noFill/>
          <a:ln>
            <a:noFill/>
          </a:ln>
        </p:spPr>
      </p:pic>
      <p:pic>
        <p:nvPicPr>
          <p:cNvPr id="839" name="Shape 839"/>
          <p:cNvPicPr preferRelativeResize="0"/>
          <p:nvPr/>
        </p:nvPicPr>
        <p:blipFill>
          <a:blip r:embed="rId10">
            <a:alphaModFix/>
          </a:blip>
          <a:stretch>
            <a:fillRect/>
          </a:stretch>
        </p:blipFill>
        <p:spPr>
          <a:xfrm>
            <a:off x="228600" y="2821975"/>
            <a:ext cx="4194500" cy="253044"/>
          </a:xfrm>
          <a:prstGeom prst="rect">
            <a:avLst/>
          </a:prstGeom>
          <a:noFill/>
          <a:ln>
            <a:noFill/>
          </a:ln>
        </p:spPr>
      </p:pic>
      <p:pic>
        <p:nvPicPr>
          <p:cNvPr id="840" name="Shape 840"/>
          <p:cNvPicPr preferRelativeResize="0"/>
          <p:nvPr/>
        </p:nvPicPr>
        <p:blipFill>
          <a:blip r:embed="rId11">
            <a:alphaModFix/>
          </a:blip>
          <a:stretch>
            <a:fillRect/>
          </a:stretch>
        </p:blipFill>
        <p:spPr>
          <a:xfrm>
            <a:off x="4458725" y="2783825"/>
            <a:ext cx="4420025" cy="264750"/>
          </a:xfrm>
          <a:prstGeom prst="rect">
            <a:avLst/>
          </a:prstGeom>
          <a:noFill/>
          <a:ln>
            <a:noFill/>
          </a:ln>
        </p:spPr>
      </p:pic>
      <p:pic>
        <p:nvPicPr>
          <p:cNvPr id="841" name="Shape 841"/>
          <p:cNvPicPr preferRelativeResize="0"/>
          <p:nvPr/>
        </p:nvPicPr>
        <p:blipFill>
          <a:blip r:embed="rId12">
            <a:alphaModFix/>
          </a:blip>
          <a:stretch>
            <a:fillRect/>
          </a:stretch>
        </p:blipFill>
        <p:spPr>
          <a:xfrm>
            <a:off x="195050" y="3101997"/>
            <a:ext cx="4274574" cy="279154"/>
          </a:xfrm>
          <a:prstGeom prst="rect">
            <a:avLst/>
          </a:prstGeom>
          <a:noFill/>
          <a:ln>
            <a:noFill/>
          </a:ln>
        </p:spPr>
      </p:pic>
      <p:pic>
        <p:nvPicPr>
          <p:cNvPr id="842" name="Shape 842"/>
          <p:cNvPicPr preferRelativeResize="0"/>
          <p:nvPr/>
        </p:nvPicPr>
        <p:blipFill>
          <a:blip r:embed="rId13">
            <a:alphaModFix/>
          </a:blip>
          <a:stretch>
            <a:fillRect/>
          </a:stretch>
        </p:blipFill>
        <p:spPr>
          <a:xfrm>
            <a:off x="4469625" y="3097100"/>
            <a:ext cx="4498360" cy="279150"/>
          </a:xfrm>
          <a:prstGeom prst="rect">
            <a:avLst/>
          </a:prstGeom>
          <a:noFill/>
          <a:ln>
            <a:noFill/>
          </a:ln>
        </p:spPr>
      </p:pic>
      <p:pic>
        <p:nvPicPr>
          <p:cNvPr id="843" name="Shape 843"/>
          <p:cNvPicPr preferRelativeResize="0"/>
          <p:nvPr/>
        </p:nvPicPr>
        <p:blipFill>
          <a:blip r:embed="rId14">
            <a:alphaModFix/>
          </a:blip>
          <a:stretch>
            <a:fillRect/>
          </a:stretch>
        </p:blipFill>
        <p:spPr>
          <a:xfrm>
            <a:off x="228600" y="1721700"/>
            <a:ext cx="2078579" cy="279150"/>
          </a:xfrm>
          <a:prstGeom prst="rect">
            <a:avLst/>
          </a:prstGeom>
          <a:noFill/>
          <a:ln>
            <a:noFill/>
          </a:ln>
        </p:spPr>
      </p:pic>
      <p:pic>
        <p:nvPicPr>
          <p:cNvPr id="844" name="Shape 844"/>
          <p:cNvPicPr preferRelativeResize="0"/>
          <p:nvPr/>
        </p:nvPicPr>
        <p:blipFill>
          <a:blip r:embed="rId15">
            <a:alphaModFix/>
          </a:blip>
          <a:stretch>
            <a:fillRect/>
          </a:stretch>
        </p:blipFill>
        <p:spPr>
          <a:xfrm>
            <a:off x="6729650" y="3086625"/>
            <a:ext cx="2144587" cy="27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824075" y="133950"/>
            <a:ext cx="7976100" cy="1285800"/>
          </a:xfrm>
          <a:prstGeom prst="rect">
            <a:avLst/>
          </a:prstGeom>
        </p:spPr>
        <p:txBody>
          <a:bodyPr anchorCtr="0" anchor="ctr" bIns="34275" lIns="34275" rIns="34275" wrap="square" tIns="34275">
            <a:noAutofit/>
          </a:bodyPr>
          <a:lstStyle/>
          <a:p>
            <a:pPr indent="0" lvl="0" marL="0">
              <a:spcBef>
                <a:spcPts val="0"/>
              </a:spcBef>
              <a:buNone/>
            </a:pPr>
            <a:r>
              <a:rPr lang="en"/>
              <a:t>One node: 4 (</a:t>
            </a:r>
            <a:r>
              <a:rPr i="1" lang="en"/>
              <a:t>input-dim</a:t>
            </a:r>
            <a:r>
              <a:rPr lang="en"/>
              <a:t>) in 2 (</a:t>
            </a:r>
            <a:r>
              <a:rPr i="1" lang="en"/>
              <a:t>hidden_size</a:t>
            </a:r>
            <a:r>
              <a:rPr lang="en"/>
              <a:t>)</a:t>
            </a:r>
          </a:p>
        </p:txBody>
      </p:sp>
      <p:pic>
        <p:nvPicPr>
          <p:cNvPr id="255" name="Shape 255"/>
          <p:cNvPicPr preferRelativeResize="0"/>
          <p:nvPr/>
        </p:nvPicPr>
        <p:blipFill>
          <a:blip r:embed="rId3">
            <a:alphaModFix/>
          </a:blip>
          <a:stretch>
            <a:fillRect/>
          </a:stretch>
        </p:blipFill>
        <p:spPr>
          <a:xfrm>
            <a:off x="824063" y="1419750"/>
            <a:ext cx="7495875" cy="3758601"/>
          </a:xfrm>
          <a:prstGeom prst="rect">
            <a:avLst/>
          </a:prstGeom>
          <a:noFill/>
          <a:ln>
            <a:noFill/>
          </a:ln>
        </p:spPr>
      </p:pic>
      <p:sp>
        <p:nvSpPr>
          <p:cNvPr id="256" name="Shape 256"/>
          <p:cNvSpPr/>
          <p:nvPr/>
        </p:nvSpPr>
        <p:spPr>
          <a:xfrm>
            <a:off x="2905650" y="1415150"/>
            <a:ext cx="1825500" cy="6279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257" name="Shape 257"/>
          <p:cNvSpPr/>
          <p:nvPr/>
        </p:nvSpPr>
        <p:spPr>
          <a:xfrm>
            <a:off x="872525" y="2731475"/>
            <a:ext cx="1825500" cy="6279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Shape 849"/>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a:spcBef>
                <a:spcPts val="0"/>
              </a:spcBef>
              <a:buNone/>
            </a:pPr>
            <a:r>
              <a:rPr lang="en"/>
              <a:t>Time </a:t>
            </a:r>
            <a:r>
              <a:rPr lang="en"/>
              <a:t>series</a:t>
            </a:r>
            <a:r>
              <a:rPr lang="en"/>
              <a:t> data</a:t>
            </a:r>
          </a:p>
        </p:txBody>
      </p:sp>
      <p:pic>
        <p:nvPicPr>
          <p:cNvPr id="850" name="Shape 850"/>
          <p:cNvPicPr preferRelativeResize="0"/>
          <p:nvPr/>
        </p:nvPicPr>
        <p:blipFill>
          <a:blip r:embed="rId3">
            <a:alphaModFix/>
          </a:blip>
          <a:stretch>
            <a:fillRect/>
          </a:stretch>
        </p:blipFill>
        <p:spPr>
          <a:xfrm>
            <a:off x="1226625" y="1269126"/>
            <a:ext cx="6690700" cy="35124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Shape 855"/>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69850" lvl="0" marL="0">
              <a:spcBef>
                <a:spcPts val="0"/>
              </a:spcBef>
              <a:buClr>
                <a:schemeClr val="dk1"/>
              </a:buClr>
              <a:buSzPts val="1100"/>
              <a:buFont typeface="Arial"/>
              <a:buNone/>
            </a:pPr>
            <a:r>
              <a:rPr lang="en">
                <a:solidFill>
                  <a:schemeClr val="dk1"/>
                </a:solidFill>
              </a:rPr>
              <a:t>Time series data</a:t>
            </a:r>
          </a:p>
        </p:txBody>
      </p:sp>
      <p:graphicFrame>
        <p:nvGraphicFramePr>
          <p:cNvPr id="856" name="Shape 856"/>
          <p:cNvGraphicFramePr/>
          <p:nvPr/>
        </p:nvGraphicFramePr>
        <p:xfrm>
          <a:off x="1014688" y="1470175"/>
          <a:ext cx="3000000" cy="3000000"/>
        </p:xfrm>
        <a:graphic>
          <a:graphicData uri="http://schemas.openxmlformats.org/drawingml/2006/table">
            <a:tbl>
              <a:tblPr>
                <a:noFill/>
                <a:tableStyleId>{7F9C647E-38E5-40DC-8AA8-0F67B44047A7}</a:tableStyleId>
              </a:tblPr>
              <a:tblGrid>
                <a:gridCol w="1430325"/>
                <a:gridCol w="1430325"/>
                <a:gridCol w="1430325"/>
                <a:gridCol w="1393275"/>
                <a:gridCol w="1430325"/>
              </a:tblGrid>
              <a:tr h="360200">
                <a:tc>
                  <a:txBody>
                    <a:bodyPr>
                      <a:noAutofit/>
                    </a:bodyPr>
                    <a:lstStyle/>
                    <a:p>
                      <a:pPr indent="0" lvl="0" marL="0" rtl="0">
                        <a:lnSpc>
                          <a:spcPct val="115000"/>
                        </a:lnSpc>
                        <a:spcBef>
                          <a:spcPts val="0"/>
                        </a:spcBef>
                        <a:buNone/>
                      </a:pPr>
                      <a:r>
                        <a:rPr lang="en"/>
                        <a:t>Open</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buNone/>
                      </a:pPr>
                      <a:r>
                        <a:rPr lang="en"/>
                        <a:t>High</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buNone/>
                      </a:pPr>
                      <a:r>
                        <a:rPr lang="en"/>
                        <a:t>Low</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buNone/>
                      </a:pPr>
                      <a:r>
                        <a:rPr lang="en"/>
                        <a:t>Volume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buNone/>
                      </a:pPr>
                      <a:r>
                        <a:rPr lang="en"/>
                        <a:t>Close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r>
              <a:tr h="3011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828.659973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833.450012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828.349976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1247700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831.659973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823.02002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828.070007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821.655029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1597800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828.070007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819.929993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824.400024</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818.97998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1281700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824.159973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819.359985</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818.469971</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1304000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818.97998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1053600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820.450012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820.958984</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815.48999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1198100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819.23999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811.700012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815.25</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809.780029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1129100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813.669983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809.51001</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810.659973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804.539978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989700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809.559998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11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811.840027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803.190002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1155300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808.380005</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bl>
          </a:graphicData>
        </a:graphic>
      </p:graphicFrame>
      <p:sp>
        <p:nvSpPr>
          <p:cNvPr id="857" name="Shape 857"/>
          <p:cNvSpPr txBox="1"/>
          <p:nvPr/>
        </p:nvSpPr>
        <p:spPr>
          <a:xfrm>
            <a:off x="2889750" y="4456425"/>
            <a:ext cx="3364500" cy="8085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b="1" lang="en" sz="1800">
                <a:solidFill>
                  <a:srgbClr val="008080"/>
                </a:solidFill>
                <a:highlight>
                  <a:srgbClr val="FFFFFF"/>
                </a:highlight>
                <a:latin typeface="Consolas"/>
                <a:ea typeface="Consolas"/>
                <a:cs typeface="Consolas"/>
                <a:sym typeface="Consolas"/>
              </a:rPr>
              <a:t>'data-02-stock_daily.csv'</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pic>
        <p:nvPicPr>
          <p:cNvPr id="862" name="Shape 862"/>
          <p:cNvPicPr preferRelativeResize="0"/>
          <p:nvPr/>
        </p:nvPicPr>
        <p:blipFill>
          <a:blip r:embed="rId4">
            <a:alphaModFix/>
          </a:blip>
          <a:stretch>
            <a:fillRect/>
          </a:stretch>
        </p:blipFill>
        <p:spPr>
          <a:xfrm>
            <a:off x="152400" y="1495950"/>
            <a:ext cx="8934448" cy="2476525"/>
          </a:xfrm>
          <a:prstGeom prst="rect">
            <a:avLst/>
          </a:prstGeom>
          <a:noFill/>
          <a:ln>
            <a:noFill/>
          </a:ln>
        </p:spPr>
      </p:pic>
      <p:sp>
        <p:nvSpPr>
          <p:cNvPr id="863" name="Shape 863"/>
          <p:cNvSpPr txBox="1"/>
          <p:nvPr>
            <p:ph type="title"/>
          </p:nvPr>
        </p:nvSpPr>
        <p:spPr>
          <a:xfrm>
            <a:off x="-8188" y="133945"/>
            <a:ext cx="9160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Many to one</a:t>
            </a:r>
          </a:p>
        </p:txBody>
      </p:sp>
      <p:sp>
        <p:nvSpPr>
          <p:cNvPr id="864" name="Shape 864"/>
          <p:cNvSpPr txBox="1"/>
          <p:nvPr/>
        </p:nvSpPr>
        <p:spPr>
          <a:xfrm>
            <a:off x="403775" y="3463775"/>
            <a:ext cx="391200" cy="413700"/>
          </a:xfrm>
          <a:prstGeom prst="rect">
            <a:avLst/>
          </a:prstGeom>
          <a:noFill/>
          <a:ln>
            <a:noFill/>
          </a:ln>
        </p:spPr>
        <p:txBody>
          <a:bodyPr anchorCtr="0" anchor="t" bIns="91425" lIns="91425" rIns="91425" wrap="square" tIns="91425">
            <a:noAutofit/>
          </a:bodyPr>
          <a:lstStyle/>
          <a:p>
            <a:pPr indent="0" lvl="0" marL="0">
              <a:spcBef>
                <a:spcPts val="0"/>
              </a:spcBef>
              <a:buNone/>
            </a:pPr>
            <a:r>
              <a:rPr lang="en" sz="2400"/>
              <a:t>1</a:t>
            </a:r>
          </a:p>
        </p:txBody>
      </p:sp>
      <p:sp>
        <p:nvSpPr>
          <p:cNvPr id="865" name="Shape 865"/>
          <p:cNvSpPr txBox="1"/>
          <p:nvPr/>
        </p:nvSpPr>
        <p:spPr>
          <a:xfrm>
            <a:off x="1775375" y="3463775"/>
            <a:ext cx="391200" cy="413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400"/>
              <a:t>2</a:t>
            </a:r>
          </a:p>
        </p:txBody>
      </p:sp>
      <p:sp>
        <p:nvSpPr>
          <p:cNvPr id="866" name="Shape 866"/>
          <p:cNvSpPr txBox="1"/>
          <p:nvPr/>
        </p:nvSpPr>
        <p:spPr>
          <a:xfrm>
            <a:off x="3070775" y="3463775"/>
            <a:ext cx="391200" cy="413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400"/>
              <a:t>3</a:t>
            </a:r>
          </a:p>
        </p:txBody>
      </p:sp>
      <p:sp>
        <p:nvSpPr>
          <p:cNvPr id="867" name="Shape 867"/>
          <p:cNvSpPr txBox="1"/>
          <p:nvPr/>
        </p:nvSpPr>
        <p:spPr>
          <a:xfrm>
            <a:off x="4442375" y="3463775"/>
            <a:ext cx="391200" cy="413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400"/>
              <a:t>4</a:t>
            </a:r>
          </a:p>
        </p:txBody>
      </p:sp>
      <p:sp>
        <p:nvSpPr>
          <p:cNvPr id="868" name="Shape 868"/>
          <p:cNvSpPr txBox="1"/>
          <p:nvPr/>
        </p:nvSpPr>
        <p:spPr>
          <a:xfrm>
            <a:off x="5737775" y="3463775"/>
            <a:ext cx="391200" cy="413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400"/>
              <a:t>5</a:t>
            </a:r>
          </a:p>
        </p:txBody>
      </p:sp>
      <p:sp>
        <p:nvSpPr>
          <p:cNvPr id="869" name="Shape 869"/>
          <p:cNvSpPr txBox="1"/>
          <p:nvPr/>
        </p:nvSpPr>
        <p:spPr>
          <a:xfrm>
            <a:off x="8406325" y="1495950"/>
            <a:ext cx="391200" cy="413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400"/>
              <a:t>8</a:t>
            </a:r>
          </a:p>
        </p:txBody>
      </p:sp>
      <p:sp>
        <p:nvSpPr>
          <p:cNvPr id="870" name="Shape 870"/>
          <p:cNvSpPr txBox="1"/>
          <p:nvPr/>
        </p:nvSpPr>
        <p:spPr>
          <a:xfrm>
            <a:off x="7109375" y="3463775"/>
            <a:ext cx="391200" cy="413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400"/>
              <a:t>6</a:t>
            </a:r>
          </a:p>
        </p:txBody>
      </p:sp>
      <p:sp>
        <p:nvSpPr>
          <p:cNvPr id="871" name="Shape 871"/>
          <p:cNvSpPr txBox="1"/>
          <p:nvPr/>
        </p:nvSpPr>
        <p:spPr>
          <a:xfrm>
            <a:off x="8480975" y="3463775"/>
            <a:ext cx="391200" cy="413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400"/>
              <a:t>7</a:t>
            </a:r>
          </a:p>
        </p:txBody>
      </p:sp>
      <p:sp>
        <p:nvSpPr>
          <p:cNvPr id="872" name="Shape 872"/>
          <p:cNvSpPr txBox="1"/>
          <p:nvPr/>
        </p:nvSpPr>
        <p:spPr>
          <a:xfrm>
            <a:off x="2498350" y="4890000"/>
            <a:ext cx="69171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5"/>
              </a:rPr>
              <a:t>https://github.com/hunkim/DeepLearningZeroToAll/blob/master/lab-12-5-rnn_stock_prediction.py</a:t>
            </a:r>
            <a:r>
              <a:rPr lang="en" sz="1200">
                <a:solidFill>
                  <a:schemeClr val="dk1"/>
                </a:solidFill>
              </a:rPr>
              <a:t> </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graphicFrame>
        <p:nvGraphicFramePr>
          <p:cNvPr id="877" name="Shape 877"/>
          <p:cNvGraphicFramePr/>
          <p:nvPr/>
        </p:nvGraphicFramePr>
        <p:xfrm>
          <a:off x="142838" y="2010850"/>
          <a:ext cx="3000000" cy="3000000"/>
        </p:xfrm>
        <a:graphic>
          <a:graphicData uri="http://schemas.openxmlformats.org/drawingml/2006/table">
            <a:tbl>
              <a:tblPr>
                <a:noFill/>
                <a:tableStyleId>{7F9C647E-38E5-40DC-8AA8-0F67B44047A7}</a:tableStyleId>
              </a:tblPr>
              <a:tblGrid>
                <a:gridCol w="1074650"/>
                <a:gridCol w="1074650"/>
                <a:gridCol w="1074650"/>
                <a:gridCol w="1046825"/>
                <a:gridCol w="1074650"/>
              </a:tblGrid>
              <a:tr h="357950">
                <a:tc>
                  <a:txBody>
                    <a:bodyPr>
                      <a:noAutofit/>
                    </a:bodyPr>
                    <a:lstStyle/>
                    <a:p>
                      <a:pPr indent="0" lvl="0" marL="0" rtl="0">
                        <a:lnSpc>
                          <a:spcPct val="115000"/>
                        </a:lnSpc>
                        <a:spcBef>
                          <a:spcPts val="0"/>
                        </a:spcBef>
                        <a:buNone/>
                      </a:pPr>
                      <a:r>
                        <a:rPr lang="en"/>
                        <a:t>Open</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buNone/>
                      </a:pPr>
                      <a:r>
                        <a:rPr lang="en"/>
                        <a:t>High</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buNone/>
                      </a:pPr>
                      <a:r>
                        <a:rPr lang="en"/>
                        <a:t>Low</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buNone/>
                      </a:pPr>
                      <a:r>
                        <a:rPr lang="en"/>
                        <a:t>Volume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c>
                  <a:txBody>
                    <a:bodyPr>
                      <a:noAutofit/>
                    </a:bodyPr>
                    <a:lstStyle/>
                    <a:p>
                      <a:pPr indent="0" lvl="0" marL="0" rtl="0">
                        <a:lnSpc>
                          <a:spcPct val="115000"/>
                        </a:lnSpc>
                        <a:spcBef>
                          <a:spcPts val="0"/>
                        </a:spcBef>
                        <a:buNone/>
                      </a:pPr>
                      <a:r>
                        <a:rPr lang="en"/>
                        <a:t>Close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EC0BF"/>
                    </a:solidFill>
                  </a:tcPr>
                </a:tc>
              </a:tr>
              <a:tr h="3083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828.659973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833.450012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828.349976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1247700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831.659973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823.02002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828.070007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821.655029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1597800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828.070007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819.929993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824.400024</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818.97998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1281700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824.159973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819.359985</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818.469971</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1304000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818.97998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1053600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820.450012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816</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820.958984</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815.48999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1198100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b="1" lang="en" sz="1200">
                          <a:latin typeface="Consolas"/>
                          <a:ea typeface="Consolas"/>
                          <a:cs typeface="Consolas"/>
                          <a:sym typeface="Consolas"/>
                        </a:rPr>
                        <a:t>819.23999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811.700012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815.25</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809.780029</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1129100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69850" lvl="0" marL="0" rtl="0" algn="r">
                        <a:lnSpc>
                          <a:spcPct val="115000"/>
                        </a:lnSpc>
                        <a:spcBef>
                          <a:spcPts val="0"/>
                        </a:spcBef>
                        <a:buClr>
                          <a:schemeClr val="dk1"/>
                        </a:buClr>
                        <a:buSzPts val="1100"/>
                        <a:buFont typeface="Arial"/>
                        <a:buNone/>
                      </a:pPr>
                      <a:r>
                        <a:rPr b="1" lang="en" sz="1200">
                          <a:solidFill>
                            <a:schemeClr val="dk1"/>
                          </a:solidFill>
                          <a:latin typeface="Consolas"/>
                          <a:ea typeface="Consolas"/>
                          <a:cs typeface="Consolas"/>
                          <a:sym typeface="Consolas"/>
                        </a:rPr>
                        <a:t>813.669983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809.51001</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810.659973</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804.539978</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989700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b="1" lang="en" sz="1200">
                          <a:latin typeface="Consolas"/>
                          <a:ea typeface="Consolas"/>
                          <a:cs typeface="Consolas"/>
                          <a:sym typeface="Consolas"/>
                        </a:rPr>
                        <a:t>?</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308300">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807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811.840027</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803.190002</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r">
                        <a:lnSpc>
                          <a:spcPct val="115000"/>
                        </a:lnSpc>
                        <a:spcBef>
                          <a:spcPts val="0"/>
                        </a:spcBef>
                        <a:buNone/>
                      </a:pPr>
                      <a:r>
                        <a:rPr lang="en" sz="1200">
                          <a:latin typeface="Consolas"/>
                          <a:ea typeface="Consolas"/>
                          <a:cs typeface="Consolas"/>
                          <a:sym typeface="Consolas"/>
                        </a:rPr>
                        <a:t>1155300</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b="1" lang="en" sz="1200">
                          <a:latin typeface="Consolas"/>
                          <a:ea typeface="Consolas"/>
                          <a:cs typeface="Consolas"/>
                          <a:sym typeface="Consolas"/>
                        </a:rPr>
                        <a:t>?</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bl>
          </a:graphicData>
        </a:graphic>
      </p:graphicFrame>
      <p:pic>
        <p:nvPicPr>
          <p:cNvPr id="878" name="Shape 878"/>
          <p:cNvPicPr preferRelativeResize="0"/>
          <p:nvPr/>
        </p:nvPicPr>
        <p:blipFill>
          <a:blip r:embed="rId3">
            <a:alphaModFix/>
          </a:blip>
          <a:stretch>
            <a:fillRect/>
          </a:stretch>
        </p:blipFill>
        <p:spPr>
          <a:xfrm>
            <a:off x="1970200" y="31550"/>
            <a:ext cx="6618793" cy="18346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Shape 883"/>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a:spcBef>
                <a:spcPts val="0"/>
              </a:spcBef>
              <a:buNone/>
            </a:pPr>
            <a:r>
              <a:rPr lang="en"/>
              <a:t>Reading data</a:t>
            </a:r>
          </a:p>
        </p:txBody>
      </p:sp>
      <p:sp>
        <p:nvSpPr>
          <p:cNvPr id="884" name="Shape 884"/>
          <p:cNvSpPr txBox="1"/>
          <p:nvPr/>
        </p:nvSpPr>
        <p:spPr>
          <a:xfrm>
            <a:off x="143300" y="491975"/>
            <a:ext cx="5850000" cy="44991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i="1" lang="en">
                <a:solidFill>
                  <a:schemeClr val="dk1"/>
                </a:solidFill>
                <a:highlight>
                  <a:srgbClr val="FFE4FF"/>
                </a:highlight>
                <a:latin typeface="Consolas"/>
                <a:ea typeface="Consolas"/>
                <a:cs typeface="Consolas"/>
                <a:sym typeface="Consolas"/>
              </a:rPr>
              <a:t>timesteps</a:t>
            </a:r>
            <a:r>
              <a:rPr i="1" lang="en">
                <a:solidFill>
                  <a:schemeClr val="dk1"/>
                </a:solidFill>
                <a:highlight>
                  <a:srgbClr val="FFFFFF"/>
                </a:highlight>
                <a:latin typeface="Consolas"/>
                <a:ea typeface="Consolas"/>
                <a:cs typeface="Consolas"/>
                <a:sym typeface="Consolas"/>
              </a:rPr>
              <a:t> = seq_length = </a:t>
            </a:r>
            <a:r>
              <a:rPr i="1" lang="en">
                <a:solidFill>
                  <a:srgbClr val="0000FF"/>
                </a:solidFill>
                <a:highlight>
                  <a:srgbClr val="FFFFFF"/>
                </a:highlight>
                <a:latin typeface="Consolas"/>
                <a:ea typeface="Consolas"/>
                <a:cs typeface="Consolas"/>
                <a:sym typeface="Consolas"/>
              </a:rPr>
              <a:t>7</a:t>
            </a:r>
          </a:p>
          <a:p>
            <a:pPr indent="0" lvl="0" marL="0" rtl="0">
              <a:lnSpc>
                <a:spcPct val="115000"/>
              </a:lnSpc>
              <a:spcBef>
                <a:spcPts val="0"/>
              </a:spcBef>
              <a:buNone/>
            </a:pPr>
            <a:r>
              <a:rPr i="1" lang="en">
                <a:solidFill>
                  <a:schemeClr val="dk1"/>
                </a:solidFill>
                <a:highlight>
                  <a:srgbClr val="FFFFFF"/>
                </a:highlight>
                <a:latin typeface="Consolas"/>
                <a:ea typeface="Consolas"/>
                <a:cs typeface="Consolas"/>
                <a:sym typeface="Consolas"/>
              </a:rPr>
              <a:t>data_dim = </a:t>
            </a:r>
            <a:r>
              <a:rPr i="1" lang="en">
                <a:solidFill>
                  <a:srgbClr val="0000FF"/>
                </a:solidFill>
                <a:highlight>
                  <a:srgbClr val="FFFFFF"/>
                </a:highlight>
                <a:latin typeface="Consolas"/>
                <a:ea typeface="Consolas"/>
                <a:cs typeface="Consolas"/>
                <a:sym typeface="Consolas"/>
              </a:rPr>
              <a:t>5</a:t>
            </a:r>
          </a:p>
          <a:p>
            <a:pPr indent="0" lvl="0" marL="0" rtl="0">
              <a:lnSpc>
                <a:spcPct val="115000"/>
              </a:lnSpc>
              <a:spcBef>
                <a:spcPts val="0"/>
              </a:spcBef>
              <a:buNone/>
            </a:pPr>
            <a:r>
              <a:rPr i="1" lang="en">
                <a:solidFill>
                  <a:schemeClr val="dk1"/>
                </a:solidFill>
                <a:highlight>
                  <a:srgbClr val="FFFFFF"/>
                </a:highlight>
                <a:latin typeface="Consolas"/>
                <a:ea typeface="Consolas"/>
                <a:cs typeface="Consolas"/>
                <a:sym typeface="Consolas"/>
              </a:rPr>
              <a:t>output_dim = </a:t>
            </a:r>
            <a:r>
              <a:rPr i="1" lang="en">
                <a:solidFill>
                  <a:srgbClr val="0000FF"/>
                </a:solidFill>
                <a:highlight>
                  <a:srgbClr val="FFFFFF"/>
                </a:highlight>
                <a:latin typeface="Consolas"/>
                <a:ea typeface="Consolas"/>
                <a:cs typeface="Consolas"/>
                <a:sym typeface="Consolas"/>
              </a:rPr>
              <a:t>1</a:t>
            </a:r>
          </a:p>
          <a:p>
            <a:pPr indent="0" lvl="0" marL="0" rtl="0">
              <a:lnSpc>
                <a:spcPct val="115000"/>
              </a:lnSpc>
              <a:spcBef>
                <a:spcPts val="0"/>
              </a:spcBef>
              <a:buNone/>
            </a:pPr>
            <a:r>
              <a:rPr i="1" lang="en">
                <a:solidFill>
                  <a:srgbClr val="808080"/>
                </a:solidFill>
                <a:highlight>
                  <a:srgbClr val="FFFFFF"/>
                </a:highlight>
                <a:latin typeface="Consolas"/>
                <a:ea typeface="Consolas"/>
                <a:cs typeface="Consolas"/>
                <a:sym typeface="Consolas"/>
              </a:rPr>
              <a:t># Open,High,Low,Close,Volume</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xy = np.loadtxt(</a:t>
            </a:r>
            <a:r>
              <a:rPr b="1" lang="en">
                <a:solidFill>
                  <a:srgbClr val="008080"/>
                </a:solidFill>
                <a:highlight>
                  <a:srgbClr val="FFFFFF"/>
                </a:highlight>
                <a:latin typeface="Consolas"/>
                <a:ea typeface="Consolas"/>
                <a:cs typeface="Consolas"/>
                <a:sym typeface="Consolas"/>
              </a:rPr>
              <a:t>'data-02-stock_daily.csv'</a:t>
            </a:r>
            <a:r>
              <a:rPr lang="en">
                <a:solidFill>
                  <a:schemeClr val="dk1"/>
                </a:solidFill>
                <a:highlight>
                  <a:srgbClr val="FFFFFF"/>
                </a:highlight>
                <a:latin typeface="Consolas"/>
                <a:ea typeface="Consolas"/>
                <a:cs typeface="Consolas"/>
                <a:sym typeface="Consolas"/>
              </a:rPr>
              <a:t>, </a:t>
            </a:r>
            <a:r>
              <a:rPr lang="en">
                <a:solidFill>
                  <a:srgbClr val="660099"/>
                </a:solidFill>
                <a:highlight>
                  <a:srgbClr val="FFFFFF"/>
                </a:highlight>
                <a:latin typeface="Consolas"/>
                <a:ea typeface="Consolas"/>
                <a:cs typeface="Consolas"/>
                <a:sym typeface="Consolas"/>
              </a:rPr>
              <a:t>delimiter</a:t>
            </a:r>
            <a:r>
              <a:rPr lang="en">
                <a:solidFill>
                  <a:schemeClr val="dk1"/>
                </a:solidFill>
                <a:highlight>
                  <a:srgbClr val="FFFFFF"/>
                </a:highlight>
                <a:latin typeface="Consolas"/>
                <a:ea typeface="Consolas"/>
                <a:cs typeface="Consolas"/>
                <a:sym typeface="Consolas"/>
              </a:rPr>
              <a:t>=</a:t>
            </a:r>
            <a:r>
              <a:rPr b="1" lang="en">
                <a:solidFill>
                  <a:srgbClr val="008080"/>
                </a:solidFill>
                <a:highlight>
                  <a:srgbClr val="FFFFFF"/>
                </a:highlight>
                <a:latin typeface="Consolas"/>
                <a:ea typeface="Consolas"/>
                <a:cs typeface="Consolas"/>
                <a:sym typeface="Consolas"/>
              </a:rPr>
              <a:t>','</a:t>
            </a:r>
            <a:r>
              <a:rPr lang="en">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xy = xy[::-</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reverse order (chronically ordered)</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xy = MinMaxScaler(xy)</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x = xy</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y = xy[:, [-</a:t>
            </a:r>
            <a:r>
              <a:rPr lang="en">
                <a:solidFill>
                  <a:srgbClr val="0000FF"/>
                </a:solidFill>
                <a:highlight>
                  <a:srgbClr val="FFFFFF"/>
                </a:highlight>
                <a:latin typeface="Consolas"/>
                <a:ea typeface="Consolas"/>
                <a:cs typeface="Consolas"/>
                <a:sym typeface="Consolas"/>
              </a:rPr>
              <a:t>1</a:t>
            </a:r>
            <a:r>
              <a:rPr lang="en">
                <a:solidFill>
                  <a:schemeClr val="dk1"/>
                </a:solidFill>
                <a:highlight>
                  <a:srgbClr val="FFFFFF"/>
                </a:highlight>
                <a:latin typeface="Consolas"/>
                <a:ea typeface="Consolas"/>
                <a:cs typeface="Consolas"/>
                <a:sym typeface="Consolas"/>
              </a:rPr>
              <a:t>]]  </a:t>
            </a:r>
            <a:r>
              <a:rPr i="1" lang="en">
                <a:solidFill>
                  <a:srgbClr val="808080"/>
                </a:solidFill>
                <a:highlight>
                  <a:srgbClr val="FFFFFF"/>
                </a:highlight>
                <a:latin typeface="Consolas"/>
                <a:ea typeface="Consolas"/>
                <a:cs typeface="Consolas"/>
                <a:sym typeface="Consolas"/>
              </a:rPr>
              <a:t># Close as label</a:t>
            </a:r>
          </a:p>
          <a:p>
            <a:pPr indent="0" lvl="0" marL="0" rtl="0">
              <a:lnSpc>
                <a:spcPct val="115000"/>
              </a:lnSpc>
              <a:spcBef>
                <a:spcPts val="0"/>
              </a:spcBef>
              <a:buNone/>
            </a:pPr>
            <a:r>
              <a:t/>
            </a:r>
            <a:endParaRPr>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dataX = []</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dataY = []</a:t>
            </a:r>
          </a:p>
          <a:p>
            <a:pPr indent="0" lvl="0" marL="0" rtl="0">
              <a:lnSpc>
                <a:spcPct val="115000"/>
              </a:lnSpc>
              <a:spcBef>
                <a:spcPts val="0"/>
              </a:spcBef>
              <a:buNone/>
            </a:pP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range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0</a:t>
            </a: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len</a:t>
            </a:r>
            <a:r>
              <a:rPr lang="en">
                <a:solidFill>
                  <a:schemeClr val="dk1"/>
                </a:solidFill>
                <a:highlight>
                  <a:srgbClr val="FFFFFF"/>
                </a:highlight>
                <a:latin typeface="Consolas"/>
                <a:ea typeface="Consolas"/>
                <a:cs typeface="Consolas"/>
                <a:sym typeface="Consolas"/>
              </a:rPr>
              <a:t>(y) - seq_length):</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_x = x[i:i + seq_length]</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_y = y[i + seq_length]  </a:t>
            </a:r>
            <a:r>
              <a:rPr i="1" lang="en">
                <a:solidFill>
                  <a:srgbClr val="808080"/>
                </a:solidFill>
                <a:highlight>
                  <a:srgbClr val="FFFFFF"/>
                </a:highlight>
                <a:latin typeface="Consolas"/>
                <a:ea typeface="Consolas"/>
                <a:cs typeface="Consolas"/>
                <a:sym typeface="Consolas"/>
              </a:rPr>
              <a:t># Next close price</a:t>
            </a:r>
          </a:p>
          <a:p>
            <a:pPr indent="0" lvl="0" marL="0" rtl="0">
              <a:lnSpc>
                <a:spcPct val="115000"/>
              </a:lnSpc>
              <a:spcBef>
                <a:spcPts val="0"/>
              </a:spcBef>
              <a:buNone/>
            </a:pPr>
            <a:r>
              <a:rPr lang="en">
                <a:solidFill>
                  <a:srgbClr val="808080"/>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(_x, </a:t>
            </a:r>
            <a:r>
              <a:rPr b="1" lang="en">
                <a:solidFill>
                  <a:srgbClr val="008080"/>
                </a:solidFill>
                <a:highlight>
                  <a:srgbClr val="FFFFFF"/>
                </a:highlight>
                <a:latin typeface="Consolas"/>
                <a:ea typeface="Consolas"/>
                <a:cs typeface="Consolas"/>
                <a:sym typeface="Consolas"/>
              </a:rPr>
              <a:t>"-&gt;"</a:t>
            </a:r>
            <a:r>
              <a:rPr lang="en">
                <a:solidFill>
                  <a:schemeClr val="dk1"/>
                </a:solidFill>
                <a:highlight>
                  <a:srgbClr val="FFFFFF"/>
                </a:highlight>
                <a:latin typeface="Consolas"/>
                <a:ea typeface="Consolas"/>
                <a:cs typeface="Consolas"/>
                <a:sym typeface="Consolas"/>
              </a:rPr>
              <a:t>, _y)</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dataX.append(_x)</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dataY.append(_y)</a:t>
            </a:r>
          </a:p>
        </p:txBody>
      </p:sp>
      <p:sp>
        <p:nvSpPr>
          <p:cNvPr id="885" name="Shape 885"/>
          <p:cNvSpPr txBox="1"/>
          <p:nvPr/>
        </p:nvSpPr>
        <p:spPr>
          <a:xfrm>
            <a:off x="6102500" y="533400"/>
            <a:ext cx="2896500" cy="44046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4889500" lvl="0" marL="0" rtl="0">
              <a:lnSpc>
                <a:spcPct val="115000"/>
              </a:lnSpc>
              <a:spcBef>
                <a:spcPts val="0"/>
              </a:spcBef>
              <a:buNone/>
            </a:pPr>
            <a:r>
              <a:rPr b="1" lang="en" sz="1100">
                <a:solidFill>
                  <a:srgbClr val="38761D"/>
                </a:solidFill>
              </a:rPr>
              <a:t>[</a:t>
            </a:r>
            <a:r>
              <a:rPr b="1" lang="en" sz="1100">
                <a:solidFill>
                  <a:srgbClr val="38761D"/>
                </a:solidFill>
              </a:rPr>
              <a:t>[ 0.186</a:t>
            </a:r>
            <a:r>
              <a:rPr b="1" lang="en" sz="1100">
                <a:solidFill>
                  <a:srgbClr val="38761D"/>
                </a:solidFill>
              </a:rPr>
              <a:t>67876</a:t>
            </a:r>
            <a:r>
              <a:rPr b="1" lang="en" sz="1100">
                <a:solidFill>
                  <a:srgbClr val="38761D"/>
                </a:solidFill>
              </a:rPr>
              <a:t>  0.209</a:t>
            </a:r>
            <a:r>
              <a:rPr b="1" lang="en" sz="1100">
                <a:solidFill>
                  <a:srgbClr val="38761D"/>
                </a:solidFill>
              </a:rPr>
              <a:t>48057</a:t>
            </a:r>
            <a:r>
              <a:rPr b="1" lang="en" sz="1100">
                <a:solidFill>
                  <a:srgbClr val="38761D"/>
                </a:solidFill>
              </a:rPr>
              <a:t>  0.208</a:t>
            </a:r>
            <a:r>
              <a:rPr b="1" lang="en" sz="1100">
                <a:solidFill>
                  <a:srgbClr val="38761D"/>
                </a:solidFill>
              </a:rPr>
              <a:t>78184</a:t>
            </a:r>
            <a:r>
              <a:rPr b="1" lang="en" sz="1100">
                <a:solidFill>
                  <a:srgbClr val="38761D"/>
                </a:solidFill>
              </a:rPr>
              <a:t>  0.         </a:t>
            </a:r>
            <a:r>
              <a:rPr b="1" lang="en" sz="1100">
                <a:solidFill>
                  <a:srgbClr val="38761D"/>
                </a:solidFill>
              </a:rPr>
              <a:t> </a:t>
            </a:r>
            <a:r>
              <a:rPr b="1" lang="en" sz="1100">
                <a:solidFill>
                  <a:srgbClr val="38761D"/>
                </a:solidFill>
              </a:rPr>
              <a:t>0.21744815]</a:t>
            </a:r>
          </a:p>
          <a:p>
            <a:pPr indent="4889500" lvl="0" marL="0" rtl="0">
              <a:lnSpc>
                <a:spcPct val="115000"/>
              </a:lnSpc>
              <a:spcBef>
                <a:spcPts val="0"/>
              </a:spcBef>
              <a:buNone/>
            </a:pPr>
            <a:r>
              <a:t/>
            </a:r>
            <a:endParaRPr b="1" sz="1100">
              <a:solidFill>
                <a:srgbClr val="38761D"/>
              </a:solidFill>
            </a:endParaRPr>
          </a:p>
          <a:p>
            <a:pPr indent="0" lvl="0" marL="0" rtl="0">
              <a:lnSpc>
                <a:spcPct val="115000"/>
              </a:lnSpc>
              <a:spcBef>
                <a:spcPts val="0"/>
              </a:spcBef>
              <a:buNone/>
            </a:pPr>
            <a:r>
              <a:rPr b="1" lang="en" sz="1100">
                <a:solidFill>
                  <a:srgbClr val="38761D"/>
                </a:solidFill>
              </a:rPr>
              <a:t>[ 0.30697388  0.31463414  0.21899367  0.01247647  0.21698189]</a:t>
            </a:r>
          </a:p>
          <a:p>
            <a:pPr indent="0" lvl="0" marL="0" rtl="0">
              <a:lnSpc>
                <a:spcPct val="115000"/>
              </a:lnSpc>
              <a:spcBef>
                <a:spcPts val="0"/>
              </a:spcBef>
              <a:buNone/>
            </a:pPr>
            <a:r>
              <a:t/>
            </a:r>
            <a:endParaRPr b="1" sz="1100">
              <a:solidFill>
                <a:srgbClr val="38761D"/>
              </a:solidFill>
            </a:endParaRPr>
          </a:p>
          <a:p>
            <a:pPr indent="0" lvl="0" marL="0" rtl="0">
              <a:lnSpc>
                <a:spcPct val="115000"/>
              </a:lnSpc>
              <a:spcBef>
                <a:spcPts val="0"/>
              </a:spcBef>
              <a:buNone/>
            </a:pPr>
            <a:r>
              <a:rPr b="1" lang="en" sz="1100">
                <a:solidFill>
                  <a:srgbClr val="38761D"/>
                </a:solidFill>
              </a:rPr>
              <a:t>[ 0.21914211  0.26390721  0.2246864   0.45632338  0.22496747]</a:t>
            </a:r>
          </a:p>
          <a:p>
            <a:pPr indent="0" lvl="0" marL="0" rtl="0">
              <a:lnSpc>
                <a:spcPct val="115000"/>
              </a:lnSpc>
              <a:spcBef>
                <a:spcPts val="0"/>
              </a:spcBef>
              <a:buNone/>
            </a:pPr>
            <a:r>
              <a:t/>
            </a:r>
            <a:endParaRPr b="1" sz="1100">
              <a:solidFill>
                <a:srgbClr val="38761D"/>
              </a:solidFill>
            </a:endParaRPr>
          </a:p>
          <a:p>
            <a:pPr indent="0" lvl="0" marL="0" rtl="0">
              <a:lnSpc>
                <a:spcPct val="115000"/>
              </a:lnSpc>
              <a:spcBef>
                <a:spcPts val="0"/>
              </a:spcBef>
              <a:buNone/>
            </a:pPr>
            <a:r>
              <a:rPr b="1" lang="en" sz="1100">
                <a:solidFill>
                  <a:srgbClr val="38761D"/>
                </a:solidFill>
              </a:rPr>
              <a:t>[ 0.23312993  0.23641916  0.16268272  0.57017119  0.14744274]</a:t>
            </a:r>
          </a:p>
          <a:p>
            <a:pPr indent="0" lvl="0" marL="0" rtl="0">
              <a:lnSpc>
                <a:spcPct val="115000"/>
              </a:lnSpc>
              <a:spcBef>
                <a:spcPts val="0"/>
              </a:spcBef>
              <a:buNone/>
            </a:pPr>
            <a:r>
              <a:t/>
            </a:r>
            <a:endParaRPr b="1" sz="1100">
              <a:solidFill>
                <a:srgbClr val="38761D"/>
              </a:solidFill>
            </a:endParaRPr>
          </a:p>
          <a:p>
            <a:pPr indent="0" lvl="0" marL="0" rtl="0">
              <a:lnSpc>
                <a:spcPct val="115000"/>
              </a:lnSpc>
              <a:spcBef>
                <a:spcPts val="0"/>
              </a:spcBef>
              <a:buNone/>
            </a:pPr>
            <a:r>
              <a:rPr b="1" lang="en" sz="1100">
                <a:solidFill>
                  <a:srgbClr val="38761D"/>
                </a:solidFill>
              </a:rPr>
              <a:t>[ 0.13431201  0.15175877  0.11617252  0.39380658  0.13289962]</a:t>
            </a:r>
          </a:p>
          <a:p>
            <a:pPr indent="4889500" lvl="0" marL="0" rtl="0">
              <a:lnSpc>
                <a:spcPct val="115000"/>
              </a:lnSpc>
              <a:spcBef>
                <a:spcPts val="0"/>
              </a:spcBef>
              <a:buNone/>
            </a:pPr>
            <a:r>
              <a:rPr b="1" lang="en" sz="1100">
                <a:solidFill>
                  <a:srgbClr val="38761D"/>
                </a:solidFill>
              </a:rPr>
              <a:t> [ 0.13973232  0.17060429  0.15860382  0.28173344  0.18171679]</a:t>
            </a:r>
          </a:p>
          <a:p>
            <a:pPr indent="4889500" lvl="0" marL="0" rtl="0">
              <a:lnSpc>
                <a:spcPct val="115000"/>
              </a:lnSpc>
              <a:spcBef>
                <a:spcPts val="0"/>
              </a:spcBef>
              <a:buNone/>
            </a:pPr>
            <a:r>
              <a:rPr b="1" lang="en" sz="1100">
                <a:solidFill>
                  <a:srgbClr val="38761D"/>
                </a:solidFill>
              </a:rPr>
              <a:t> [ 0.18933069  0.20057799  0.19187983  0.29783096  0.2086465 ]] </a:t>
            </a:r>
          </a:p>
          <a:p>
            <a:pPr indent="4889500" lvl="0" marL="0" rtl="0">
              <a:lnSpc>
                <a:spcPct val="115000"/>
              </a:lnSpc>
              <a:spcBef>
                <a:spcPts val="0"/>
              </a:spcBef>
              <a:buNone/>
            </a:pPr>
            <a:r>
              <a:rPr b="1" lang="en" sz="1100">
                <a:solidFill>
                  <a:srgbClr val="38761D"/>
                </a:solidFill>
              </a:rPr>
              <a:t>--&gt; [ 0.14106001]</a:t>
            </a:r>
          </a:p>
        </p:txBody>
      </p:sp>
      <p:sp>
        <p:nvSpPr>
          <p:cNvPr id="886" name="Shape 886"/>
          <p:cNvSpPr txBox="1"/>
          <p:nvPr/>
        </p:nvSpPr>
        <p:spPr>
          <a:xfrm>
            <a:off x="2498350" y="4890000"/>
            <a:ext cx="69171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https://github.com/hunkim/DeepLearningZeroToAll/blob/master/lab-12-5-rnn_stock_prediction.py</a:t>
            </a:r>
            <a:r>
              <a:rPr lang="en" sz="1200">
                <a:solidFill>
                  <a:schemeClr val="dk1"/>
                </a:solidFill>
              </a:rPr>
              <a:t> </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Shape 891"/>
          <p:cNvSpPr txBox="1"/>
          <p:nvPr>
            <p:ph type="title"/>
          </p:nvPr>
        </p:nvSpPr>
        <p:spPr>
          <a:xfrm>
            <a:off x="-8200" y="-18450"/>
            <a:ext cx="6773100" cy="1108500"/>
          </a:xfrm>
          <a:prstGeom prst="rect">
            <a:avLst/>
          </a:prstGeom>
        </p:spPr>
        <p:txBody>
          <a:bodyPr anchorCtr="0" anchor="ctr" bIns="34275" lIns="34275" rIns="34275" wrap="square" tIns="34275">
            <a:noAutofit/>
          </a:bodyPr>
          <a:lstStyle/>
          <a:p>
            <a:pPr indent="0" lvl="0" marL="0">
              <a:spcBef>
                <a:spcPts val="0"/>
              </a:spcBef>
              <a:buNone/>
            </a:pPr>
            <a:r>
              <a:rPr lang="en"/>
              <a:t>Training and test datasets</a:t>
            </a:r>
          </a:p>
        </p:txBody>
      </p:sp>
      <p:sp>
        <p:nvSpPr>
          <p:cNvPr id="892" name="Shape 892"/>
          <p:cNvSpPr txBox="1"/>
          <p:nvPr/>
        </p:nvSpPr>
        <p:spPr>
          <a:xfrm>
            <a:off x="525525" y="1330600"/>
            <a:ext cx="8352600" cy="37347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i="1" lang="en" sz="1800">
                <a:solidFill>
                  <a:srgbClr val="808080"/>
                </a:solidFill>
                <a:highlight>
                  <a:srgbClr val="FFFFFF"/>
                </a:highlight>
                <a:latin typeface="Consolas"/>
                <a:ea typeface="Consolas"/>
                <a:cs typeface="Consolas"/>
                <a:sym typeface="Consolas"/>
              </a:rPr>
              <a:t># split to train and testing</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train_size = </a:t>
            </a:r>
            <a:r>
              <a:rPr lang="en" sz="1800">
                <a:solidFill>
                  <a:srgbClr val="000080"/>
                </a:solidFill>
                <a:highlight>
                  <a:srgbClr val="FFFFFF"/>
                </a:highlight>
                <a:latin typeface="Consolas"/>
                <a:ea typeface="Consolas"/>
                <a:cs typeface="Consolas"/>
                <a:sym typeface="Consolas"/>
              </a:rPr>
              <a:t>int</a:t>
            </a:r>
            <a:r>
              <a:rPr lang="en" sz="1800">
                <a:solidFill>
                  <a:schemeClr val="dk1"/>
                </a:solidFill>
                <a:highlight>
                  <a:srgbClr val="FFFFFF"/>
                </a:highlight>
                <a:latin typeface="Consolas"/>
                <a:ea typeface="Consolas"/>
                <a:cs typeface="Consolas"/>
                <a:sym typeface="Consolas"/>
              </a:rPr>
              <a:t>(</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(dataY) * </a:t>
            </a:r>
            <a:r>
              <a:rPr lang="en" sz="1800">
                <a:solidFill>
                  <a:srgbClr val="0000FF"/>
                </a:solidFill>
                <a:highlight>
                  <a:srgbClr val="FFFFFF"/>
                </a:highlight>
                <a:latin typeface="Consolas"/>
                <a:ea typeface="Consolas"/>
                <a:cs typeface="Consolas"/>
                <a:sym typeface="Consolas"/>
              </a:rPr>
              <a:t>0.7</a:t>
            </a:r>
            <a:r>
              <a:rPr lang="en" sz="1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test_size = </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(dataY) - train_size</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trainX, testX = np.array(dataX[</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:train_size]), </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np.array(dataX[train_size:</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(dataX)])</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trainY, testY = np.array(dataY[</a:t>
            </a:r>
            <a:r>
              <a:rPr lang="en" sz="1800">
                <a:solidFill>
                  <a:srgbClr val="0000FF"/>
                </a:solidFill>
                <a:highlight>
                  <a:srgbClr val="FFFFFF"/>
                </a:highlight>
                <a:latin typeface="Consolas"/>
                <a:ea typeface="Consolas"/>
                <a:cs typeface="Consolas"/>
                <a:sym typeface="Consolas"/>
              </a:rPr>
              <a:t>0</a:t>
            </a:r>
            <a:r>
              <a:rPr lang="en" sz="1800">
                <a:solidFill>
                  <a:schemeClr val="dk1"/>
                </a:solidFill>
                <a:highlight>
                  <a:srgbClr val="FFFFFF"/>
                </a:highlight>
                <a:latin typeface="Consolas"/>
                <a:ea typeface="Consolas"/>
                <a:cs typeface="Consolas"/>
                <a:sym typeface="Consolas"/>
              </a:rPr>
              <a:t>:train_size]), </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                np.array(dataY[train_size:</a:t>
            </a:r>
            <a:r>
              <a:rPr lang="en" sz="1800">
                <a:solidFill>
                  <a:srgbClr val="000080"/>
                </a:solidFill>
                <a:highlight>
                  <a:srgbClr val="FFFFFF"/>
                </a:highlight>
                <a:latin typeface="Consolas"/>
                <a:ea typeface="Consolas"/>
                <a:cs typeface="Consolas"/>
                <a:sym typeface="Consolas"/>
              </a:rPr>
              <a:t>len</a:t>
            </a:r>
            <a:r>
              <a:rPr lang="en" sz="1800">
                <a:solidFill>
                  <a:schemeClr val="dk1"/>
                </a:solidFill>
                <a:highlight>
                  <a:srgbClr val="FFFFFF"/>
                </a:highlight>
                <a:latin typeface="Consolas"/>
                <a:ea typeface="Consolas"/>
                <a:cs typeface="Consolas"/>
                <a:sym typeface="Consolas"/>
              </a:rPr>
              <a:t>(dataY)])</a:t>
            </a:r>
          </a:p>
          <a:p>
            <a:pPr indent="0" lvl="0" marL="0" rtl="0">
              <a:lnSpc>
                <a:spcPct val="115000"/>
              </a:lnSpc>
              <a:spcBef>
                <a:spcPts val="0"/>
              </a:spcBef>
              <a:buNone/>
            </a:pPr>
            <a:r>
              <a:t/>
            </a:r>
            <a:endParaRPr sz="1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 sz="1800">
                <a:solidFill>
                  <a:srgbClr val="808080"/>
                </a:solidFill>
                <a:highlight>
                  <a:srgbClr val="FFFFFF"/>
                </a:highlight>
                <a:latin typeface="Consolas"/>
                <a:ea typeface="Consolas"/>
                <a:cs typeface="Consolas"/>
                <a:sym typeface="Consolas"/>
              </a:rPr>
              <a:t># input placeholders</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X = tf.placeholder(tf.float32,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seq_length, data_dim])</a:t>
            </a:r>
          </a:p>
          <a:p>
            <a:pPr indent="0" lvl="0" marL="0" rtl="0">
              <a:lnSpc>
                <a:spcPct val="115000"/>
              </a:lnSpc>
              <a:spcBef>
                <a:spcPts val="0"/>
              </a:spcBef>
              <a:buNone/>
            </a:pPr>
            <a:r>
              <a:rPr lang="en" sz="1800">
                <a:solidFill>
                  <a:schemeClr val="dk1"/>
                </a:solidFill>
                <a:highlight>
                  <a:srgbClr val="FFFFFF"/>
                </a:highlight>
                <a:latin typeface="Consolas"/>
                <a:ea typeface="Consolas"/>
                <a:cs typeface="Consolas"/>
                <a:sym typeface="Consolas"/>
              </a:rPr>
              <a:t>Y = tf.placeholder(tf.float32, [</a:t>
            </a:r>
            <a:r>
              <a:rPr b="1" lang="en" sz="1800">
                <a:solidFill>
                  <a:srgbClr val="000080"/>
                </a:solidFill>
                <a:highlight>
                  <a:srgbClr val="FFFFFF"/>
                </a:highlight>
                <a:latin typeface="Consolas"/>
                <a:ea typeface="Consolas"/>
                <a:cs typeface="Consolas"/>
                <a:sym typeface="Consolas"/>
              </a:rPr>
              <a:t>None</a:t>
            </a:r>
            <a:r>
              <a:rPr lang="en" sz="1800">
                <a:solidFill>
                  <a:schemeClr val="dk1"/>
                </a:solidFill>
                <a:highlight>
                  <a:srgbClr val="FFFFFF"/>
                </a:highlight>
                <a:latin typeface="Consolas"/>
                <a:ea typeface="Consolas"/>
                <a:cs typeface="Consolas"/>
                <a:sym typeface="Consolas"/>
              </a:rPr>
              <a:t>, </a:t>
            </a:r>
            <a:r>
              <a:rPr lang="en" sz="1800">
                <a:solidFill>
                  <a:srgbClr val="0000FF"/>
                </a:solidFill>
                <a:highlight>
                  <a:srgbClr val="FFFFFF"/>
                </a:highlight>
                <a:latin typeface="Consolas"/>
                <a:ea typeface="Consolas"/>
                <a:cs typeface="Consolas"/>
                <a:sym typeface="Consolas"/>
              </a:rPr>
              <a:t>1</a:t>
            </a:r>
            <a:r>
              <a:rPr lang="en" sz="1800">
                <a:solidFill>
                  <a:schemeClr val="dk1"/>
                </a:solidFill>
                <a:highlight>
                  <a:srgbClr val="FFFFFF"/>
                </a:highlight>
                <a:latin typeface="Consolas"/>
                <a:ea typeface="Consolas"/>
                <a:cs typeface="Consolas"/>
                <a:sym typeface="Consolas"/>
              </a:rPr>
              <a:t>])</a:t>
            </a:r>
          </a:p>
        </p:txBody>
      </p:sp>
      <p:sp>
        <p:nvSpPr>
          <p:cNvPr id="893" name="Shape 893"/>
          <p:cNvSpPr txBox="1"/>
          <p:nvPr/>
        </p:nvSpPr>
        <p:spPr>
          <a:xfrm>
            <a:off x="2498350" y="4890000"/>
            <a:ext cx="69171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https://github.com/hunkim/DeepLearningZeroToAll/blob/master/lab-12-5-rnn_stock_prediction.py</a:t>
            </a:r>
            <a:r>
              <a:rPr lang="en" sz="1200">
                <a:solidFill>
                  <a:schemeClr val="dk1"/>
                </a:solidFill>
              </a:rPr>
              <a:t> </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Shape 898"/>
          <p:cNvSpPr txBox="1"/>
          <p:nvPr>
            <p:ph type="title"/>
          </p:nvPr>
        </p:nvSpPr>
        <p:spPr>
          <a:xfrm>
            <a:off x="-8188" y="-94655"/>
            <a:ext cx="9160500" cy="1285800"/>
          </a:xfrm>
          <a:prstGeom prst="rect">
            <a:avLst/>
          </a:prstGeom>
        </p:spPr>
        <p:txBody>
          <a:bodyPr anchorCtr="0" anchor="ctr" bIns="34275" lIns="34275" rIns="34275" wrap="square" tIns="34275">
            <a:noAutofit/>
          </a:bodyPr>
          <a:lstStyle/>
          <a:p>
            <a:pPr indent="0" lvl="0" marL="0">
              <a:spcBef>
                <a:spcPts val="0"/>
              </a:spcBef>
              <a:buNone/>
            </a:pPr>
            <a:r>
              <a:rPr lang="en"/>
              <a:t>LSTM and Loss </a:t>
            </a:r>
          </a:p>
        </p:txBody>
      </p:sp>
      <p:sp>
        <p:nvSpPr>
          <p:cNvPr id="899" name="Shape 899"/>
          <p:cNvSpPr txBox="1"/>
          <p:nvPr/>
        </p:nvSpPr>
        <p:spPr>
          <a:xfrm>
            <a:off x="0" y="903900"/>
            <a:ext cx="9144000" cy="39192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i="1" lang="en" sz="1600">
                <a:solidFill>
                  <a:srgbClr val="808080"/>
                </a:solidFill>
                <a:highlight>
                  <a:srgbClr val="FFFFFF"/>
                </a:highlight>
                <a:latin typeface="Consolas"/>
                <a:ea typeface="Consolas"/>
                <a:cs typeface="Consolas"/>
                <a:sym typeface="Consolas"/>
              </a:rPr>
              <a:t># input placeholders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X = tf.placeholder(tf.float32, [</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seq_length, data_dim])</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Y = tf.placeholder(tf.float32, [</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cell = tf.contrib.rnn.BasicLSTMCell(</a:t>
            </a:r>
            <a:r>
              <a:rPr lang="en" sz="1600">
                <a:solidFill>
                  <a:srgbClr val="660099"/>
                </a:solidFill>
                <a:highlight>
                  <a:srgbClr val="FFFFFF"/>
                </a:highlight>
                <a:latin typeface="Consolas"/>
                <a:ea typeface="Consolas"/>
                <a:cs typeface="Consolas"/>
                <a:sym typeface="Consolas"/>
              </a:rPr>
              <a:t>num_units</a:t>
            </a:r>
            <a:r>
              <a:rPr lang="en" sz="1600">
                <a:solidFill>
                  <a:schemeClr val="dk1"/>
                </a:solidFill>
                <a:highlight>
                  <a:srgbClr val="FFFFFF"/>
                </a:highlight>
                <a:latin typeface="Consolas"/>
                <a:ea typeface="Consolas"/>
                <a:cs typeface="Consolas"/>
                <a:sym typeface="Consolas"/>
              </a:rPr>
              <a:t>=hidden_dim, </a:t>
            </a:r>
            <a:r>
              <a:rPr lang="en" sz="1600">
                <a:solidFill>
                  <a:srgbClr val="660099"/>
                </a:solidFill>
                <a:highlight>
                  <a:srgbClr val="FFFFFF"/>
                </a:highlight>
                <a:latin typeface="Consolas"/>
                <a:ea typeface="Consolas"/>
                <a:cs typeface="Consolas"/>
                <a:sym typeface="Consolas"/>
              </a:rPr>
              <a:t>state_is_tuple</a:t>
            </a:r>
            <a:r>
              <a:rPr lang="en" sz="1600">
                <a:solidFill>
                  <a:schemeClr val="dk1"/>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True</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outputs, _states = tf.nn.dynamic_rnn(cell, X, </a:t>
            </a:r>
            <a:r>
              <a:rPr lang="en" sz="1600">
                <a:solidFill>
                  <a:srgbClr val="660099"/>
                </a:solidFill>
                <a:highlight>
                  <a:srgbClr val="FFFFFF"/>
                </a:highlight>
                <a:latin typeface="Consolas"/>
                <a:ea typeface="Consolas"/>
                <a:cs typeface="Consolas"/>
                <a:sym typeface="Consolas"/>
              </a:rPr>
              <a:t>dtype</a:t>
            </a:r>
            <a:r>
              <a:rPr lang="en" sz="1600">
                <a:solidFill>
                  <a:schemeClr val="dk1"/>
                </a:solidFill>
                <a:highlight>
                  <a:srgbClr val="FFFFFF"/>
                </a:highlight>
                <a:latin typeface="Consolas"/>
                <a:ea typeface="Consolas"/>
                <a:cs typeface="Consolas"/>
                <a:sym typeface="Consolas"/>
              </a:rPr>
              <a:t>=tf.float32)</a:t>
            </a:r>
          </a:p>
          <a:p>
            <a:pPr indent="-69850" lvl="0" marL="0" rtl="0">
              <a:lnSpc>
                <a:spcPct val="115000"/>
              </a:lnSpc>
              <a:spcBef>
                <a:spcPts val="0"/>
              </a:spcBef>
              <a:buClr>
                <a:schemeClr val="dk1"/>
              </a:buClr>
              <a:buSzPts val="1100"/>
              <a:buFont typeface="Arial"/>
              <a:buNone/>
            </a:pPr>
            <a:r>
              <a:rPr lang="en" sz="1600">
                <a:solidFill>
                  <a:schemeClr val="dk1"/>
                </a:solidFill>
                <a:highlight>
                  <a:srgbClr val="FFFFFF"/>
                </a:highlight>
                <a:latin typeface="Consolas"/>
                <a:ea typeface="Consolas"/>
                <a:cs typeface="Consolas"/>
                <a:sym typeface="Consolas"/>
              </a:rPr>
              <a:t>Y_pred = tf.contrib.layers.fully_connected(</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outputs[:, -</a:t>
            </a:r>
            <a:r>
              <a:rPr lang="en" sz="1600">
                <a:solidFill>
                  <a:srgbClr val="0000FF"/>
                </a:solidFill>
                <a:highlight>
                  <a:srgbClr val="FFFFFF"/>
                </a:highlight>
                <a:latin typeface="Consolas"/>
                <a:ea typeface="Consolas"/>
                <a:cs typeface="Consolas"/>
                <a:sym typeface="Consolas"/>
              </a:rPr>
              <a:t>1</a:t>
            </a:r>
            <a:r>
              <a:rPr lang="en" sz="1600">
                <a:solidFill>
                  <a:schemeClr val="dk1"/>
                </a:solidFill>
                <a:highlight>
                  <a:srgbClr val="FFFFFF"/>
                </a:highlight>
                <a:latin typeface="Consolas"/>
                <a:ea typeface="Consolas"/>
                <a:cs typeface="Consolas"/>
                <a:sym typeface="Consolas"/>
              </a:rPr>
              <a:t>], output_dim, </a:t>
            </a:r>
            <a:r>
              <a:rPr lang="en" sz="1600">
                <a:solidFill>
                  <a:srgbClr val="660099"/>
                </a:solidFill>
                <a:highlight>
                  <a:srgbClr val="FFFFFF"/>
                </a:highlight>
                <a:latin typeface="Consolas"/>
                <a:ea typeface="Consolas"/>
                <a:cs typeface="Consolas"/>
                <a:sym typeface="Consolas"/>
              </a:rPr>
              <a:t>activation_fn</a:t>
            </a:r>
            <a:r>
              <a:rPr lang="en" sz="1600">
                <a:solidFill>
                  <a:schemeClr val="dk1"/>
                </a:solidFill>
                <a:highlight>
                  <a:srgbClr val="FFFFFF"/>
                </a:highlight>
                <a:latin typeface="Consolas"/>
                <a:ea typeface="Consolas"/>
                <a:cs typeface="Consolas"/>
                <a:sym typeface="Consolas"/>
              </a:rPr>
              <a:t>=</a:t>
            </a:r>
            <a:r>
              <a:rPr b="1" lang="en" sz="1600">
                <a:solidFill>
                  <a:srgbClr val="000080"/>
                </a:solidFill>
                <a:highlight>
                  <a:srgbClr val="FFFFFF"/>
                </a:highlight>
                <a:latin typeface="Consolas"/>
                <a:ea typeface="Consolas"/>
                <a:cs typeface="Consolas"/>
                <a:sym typeface="Consolas"/>
              </a:rPr>
              <a:t>None</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   </a:t>
            </a:r>
            <a:r>
              <a:rPr i="1" lang="en" sz="1600">
                <a:solidFill>
                  <a:srgbClr val="808080"/>
                </a:solidFill>
                <a:highlight>
                  <a:srgbClr val="FFFFFF"/>
                </a:highlight>
                <a:latin typeface="Consolas"/>
                <a:ea typeface="Consolas"/>
                <a:cs typeface="Consolas"/>
                <a:sym typeface="Consolas"/>
              </a:rPr>
              <a:t># We use the last cell's output</a:t>
            </a:r>
          </a:p>
          <a:p>
            <a:pPr indent="0" lvl="0" marL="0" rtl="0">
              <a:lnSpc>
                <a:spcPct val="115000"/>
              </a:lnSpc>
              <a:spcBef>
                <a:spcPts val="0"/>
              </a:spcBef>
              <a:buNone/>
            </a:pPr>
            <a:r>
              <a:t/>
            </a:r>
            <a:endParaRPr sz="16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cost/loss</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loss = tf.reduce_sum(tf.square(Y_pred - Y))  </a:t>
            </a:r>
            <a:r>
              <a:rPr i="1" lang="en" sz="1600">
                <a:solidFill>
                  <a:srgbClr val="808080"/>
                </a:solidFill>
                <a:highlight>
                  <a:srgbClr val="FFFFFF"/>
                </a:highlight>
                <a:latin typeface="Consolas"/>
                <a:ea typeface="Consolas"/>
                <a:cs typeface="Consolas"/>
                <a:sym typeface="Consolas"/>
              </a:rPr>
              <a:t># sum of the squares</a:t>
            </a:r>
          </a:p>
          <a:p>
            <a:pPr indent="0" lvl="0" marL="0" rtl="0">
              <a:lnSpc>
                <a:spcPct val="115000"/>
              </a:lnSpc>
              <a:spcBef>
                <a:spcPts val="0"/>
              </a:spcBef>
              <a:buNone/>
            </a:pPr>
            <a:r>
              <a:rPr lang="en" sz="1600">
                <a:solidFill>
                  <a:srgbClr val="808080"/>
                </a:solidFill>
                <a:highlight>
                  <a:srgbClr val="FFFFFF"/>
                </a:highlight>
                <a:latin typeface="Consolas"/>
                <a:ea typeface="Consolas"/>
                <a:cs typeface="Consolas"/>
                <a:sym typeface="Consolas"/>
              </a:rPr>
              <a:t># optimizer</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optimizer = tf.train.AdamOptimizer(</a:t>
            </a:r>
            <a:r>
              <a:rPr lang="en" sz="1600">
                <a:solidFill>
                  <a:srgbClr val="0000FF"/>
                </a:solidFill>
                <a:highlight>
                  <a:srgbClr val="FFFFFF"/>
                </a:highlight>
                <a:latin typeface="Consolas"/>
                <a:ea typeface="Consolas"/>
                <a:cs typeface="Consolas"/>
                <a:sym typeface="Consolas"/>
              </a:rPr>
              <a:t>0.01</a:t>
            </a:r>
            <a:r>
              <a:rPr lang="en" sz="16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sz="1600">
                <a:solidFill>
                  <a:schemeClr val="dk1"/>
                </a:solidFill>
                <a:highlight>
                  <a:srgbClr val="FFFFFF"/>
                </a:highlight>
                <a:latin typeface="Consolas"/>
                <a:ea typeface="Consolas"/>
                <a:cs typeface="Consolas"/>
                <a:sym typeface="Consolas"/>
              </a:rPr>
              <a:t>train = optimizer.minimize(loss)</a:t>
            </a:r>
          </a:p>
        </p:txBody>
      </p:sp>
      <p:sp>
        <p:nvSpPr>
          <p:cNvPr id="900" name="Shape 900"/>
          <p:cNvSpPr txBox="1"/>
          <p:nvPr/>
        </p:nvSpPr>
        <p:spPr>
          <a:xfrm>
            <a:off x="2498350" y="4890000"/>
            <a:ext cx="69171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https://github.com/hunkim/DeepLearningZeroToAll/blob/master/lab-12-5-rnn_stock_prediction.py</a:t>
            </a:r>
            <a:r>
              <a:rPr lang="en" sz="1200">
                <a:solidFill>
                  <a:schemeClr val="dk1"/>
                </a:solidFill>
              </a:rPr>
              <a:t> </a:t>
            </a:r>
          </a:p>
        </p:txBody>
      </p:sp>
      <p:pic>
        <p:nvPicPr>
          <p:cNvPr id="901" name="Shape 901"/>
          <p:cNvPicPr preferRelativeResize="0"/>
          <p:nvPr/>
        </p:nvPicPr>
        <p:blipFill>
          <a:blip r:embed="rId4">
            <a:alphaModFix/>
          </a:blip>
          <a:stretch>
            <a:fillRect/>
          </a:stretch>
        </p:blipFill>
        <p:spPr>
          <a:xfrm>
            <a:off x="7616050" y="680775"/>
            <a:ext cx="1047100" cy="11661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Shape 906"/>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rtl="0">
              <a:spcBef>
                <a:spcPts val="0"/>
              </a:spcBef>
              <a:buNone/>
            </a:pPr>
            <a:r>
              <a:rPr lang="en"/>
              <a:t>Training and Results</a:t>
            </a:r>
          </a:p>
        </p:txBody>
      </p:sp>
      <p:sp>
        <p:nvSpPr>
          <p:cNvPr id="907" name="Shape 907"/>
          <p:cNvSpPr txBox="1"/>
          <p:nvPr/>
        </p:nvSpPr>
        <p:spPr>
          <a:xfrm>
            <a:off x="67100" y="1419750"/>
            <a:ext cx="5333700" cy="35001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a:solidFill>
                  <a:schemeClr val="dk1"/>
                </a:solidFill>
                <a:highlight>
                  <a:srgbClr val="FF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 = tf.Session()</a:t>
            </a:r>
          </a:p>
          <a:p>
            <a:pPr indent="0" lvl="0" marL="0" rtl="0">
              <a:lnSpc>
                <a:spcPct val="115000"/>
              </a:lnSpc>
              <a:spcBef>
                <a:spcPts val="0"/>
              </a:spcBef>
              <a:buNone/>
            </a:pPr>
            <a:r>
              <a:rPr lang="en">
                <a:solidFill>
                  <a:schemeClr val="dk1"/>
                </a:solidFill>
                <a:highlight>
                  <a:srgbClr val="E4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.run(tf.global_variables_initializer())</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b="1" lang="en">
                <a:solidFill>
                  <a:srgbClr val="000080"/>
                </a:solidFill>
                <a:highlight>
                  <a:srgbClr val="FFFFFF"/>
                </a:highlight>
                <a:latin typeface="Consolas"/>
                <a:ea typeface="Consolas"/>
                <a:cs typeface="Consolas"/>
                <a:sym typeface="Consolas"/>
              </a:rPr>
              <a:t>for </a:t>
            </a:r>
            <a:r>
              <a:rPr lang="en">
                <a:solidFill>
                  <a:schemeClr val="dk1"/>
                </a:solidFill>
                <a:highlight>
                  <a:srgbClr val="FFFFFF"/>
                </a:highlight>
                <a:latin typeface="Consolas"/>
                <a:ea typeface="Consolas"/>
                <a:cs typeface="Consolas"/>
                <a:sym typeface="Consolas"/>
              </a:rPr>
              <a:t>i </a:t>
            </a:r>
            <a:r>
              <a:rPr b="1" lang="en">
                <a:solidFill>
                  <a:srgbClr val="000080"/>
                </a:solidFill>
                <a:highlight>
                  <a:srgbClr val="FFFFFF"/>
                </a:highlight>
                <a:latin typeface="Consolas"/>
                <a:ea typeface="Consolas"/>
                <a:cs typeface="Consolas"/>
                <a:sym typeface="Consolas"/>
              </a:rPr>
              <a:t>in </a:t>
            </a:r>
            <a:r>
              <a:rPr lang="en">
                <a:solidFill>
                  <a:srgbClr val="000080"/>
                </a:solidFill>
                <a:highlight>
                  <a:srgbClr val="FFFFFF"/>
                </a:highlight>
                <a:latin typeface="Consolas"/>
                <a:ea typeface="Consolas"/>
                <a:cs typeface="Consolas"/>
                <a:sym typeface="Consolas"/>
              </a:rPr>
              <a:t>range</a:t>
            </a:r>
            <a:r>
              <a:rPr lang="en">
                <a:solidFill>
                  <a:schemeClr val="dk1"/>
                </a:solidFill>
                <a:highlight>
                  <a:srgbClr val="FFFFFF"/>
                </a:highlight>
                <a:latin typeface="Consolas"/>
                <a:ea typeface="Consolas"/>
                <a:cs typeface="Consolas"/>
                <a:sym typeface="Consolas"/>
              </a:rPr>
              <a:t>(</a:t>
            </a:r>
            <a:r>
              <a:rPr lang="en">
                <a:solidFill>
                  <a:srgbClr val="0000FF"/>
                </a:solidFill>
                <a:highlight>
                  <a:srgbClr val="FFFFFF"/>
                </a:highlight>
                <a:latin typeface="Consolas"/>
                <a:ea typeface="Consolas"/>
                <a:cs typeface="Consolas"/>
                <a:sym typeface="Consolas"/>
              </a:rPr>
              <a:t>1000</a:t>
            </a:r>
            <a:r>
              <a:rPr lang="en">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_, l = </a:t>
            </a:r>
            <a:r>
              <a:rPr lang="en">
                <a:solidFill>
                  <a:schemeClr val="dk1"/>
                </a:solidFill>
                <a:highlight>
                  <a:srgbClr val="E4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.run([train, loss], </a:t>
            </a:r>
          </a:p>
          <a:p>
            <a:pPr indent="0" lvl="0" marL="0" rtl="0">
              <a:lnSpc>
                <a:spcPct val="115000"/>
              </a:lnSpc>
              <a:spcBef>
                <a:spcPts val="0"/>
              </a:spcBef>
              <a:buNone/>
            </a:pPr>
            <a:r>
              <a:rPr lang="en">
                <a:solidFill>
                  <a:srgbClr val="660099"/>
                </a:solidFill>
                <a:highlight>
                  <a:srgbClr val="FFFFFF"/>
                </a:highlight>
                <a:latin typeface="Consolas"/>
                <a:ea typeface="Consolas"/>
                <a:cs typeface="Consolas"/>
                <a:sym typeface="Consolas"/>
              </a:rPr>
              <a:t>          feed_dict</a:t>
            </a:r>
            <a:r>
              <a:rPr lang="en">
                <a:solidFill>
                  <a:schemeClr val="dk1"/>
                </a:solidFill>
                <a:highlight>
                  <a:srgbClr val="FFFFFF"/>
                </a:highlight>
                <a:latin typeface="Consolas"/>
                <a:ea typeface="Consolas"/>
                <a:cs typeface="Consolas"/>
                <a:sym typeface="Consolas"/>
              </a:rPr>
              <a:t>={X: trainX, Y: trainY})</a:t>
            </a: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   </a:t>
            </a:r>
            <a:r>
              <a:rPr lang="en">
                <a:solidFill>
                  <a:srgbClr val="000080"/>
                </a:solidFill>
                <a:highlight>
                  <a:srgbClr val="FFFFFF"/>
                </a:highlight>
                <a:latin typeface="Consolas"/>
                <a:ea typeface="Consolas"/>
                <a:cs typeface="Consolas"/>
                <a:sym typeface="Consolas"/>
              </a:rPr>
              <a:t>print</a:t>
            </a:r>
            <a:r>
              <a:rPr lang="en">
                <a:solidFill>
                  <a:schemeClr val="dk1"/>
                </a:solidFill>
                <a:highlight>
                  <a:srgbClr val="FFFFFF"/>
                </a:highlight>
                <a:latin typeface="Consolas"/>
                <a:ea typeface="Consolas"/>
                <a:cs typeface="Consolas"/>
                <a:sym typeface="Consolas"/>
              </a:rPr>
              <a:t>(i, l)</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
                <a:solidFill>
                  <a:schemeClr val="dk1"/>
                </a:solidFill>
                <a:highlight>
                  <a:srgbClr val="FFFFFF"/>
                </a:highlight>
                <a:latin typeface="Consolas"/>
                <a:ea typeface="Consolas"/>
                <a:cs typeface="Consolas"/>
                <a:sym typeface="Consolas"/>
              </a:rPr>
              <a:t>testPredict = </a:t>
            </a:r>
            <a:r>
              <a:rPr lang="en">
                <a:solidFill>
                  <a:schemeClr val="dk1"/>
                </a:solidFill>
                <a:highlight>
                  <a:srgbClr val="E4E4FF"/>
                </a:highlight>
                <a:latin typeface="Consolas"/>
                <a:ea typeface="Consolas"/>
                <a:cs typeface="Consolas"/>
                <a:sym typeface="Consolas"/>
              </a:rPr>
              <a:t>sess</a:t>
            </a:r>
            <a:r>
              <a:rPr lang="en">
                <a:solidFill>
                  <a:schemeClr val="dk1"/>
                </a:solidFill>
                <a:highlight>
                  <a:srgbClr val="FFFFFF"/>
                </a:highlight>
                <a:latin typeface="Consolas"/>
                <a:ea typeface="Consolas"/>
                <a:cs typeface="Consolas"/>
                <a:sym typeface="Consolas"/>
              </a:rPr>
              <a:t>.run(Y_pred, </a:t>
            </a:r>
            <a:r>
              <a:rPr lang="en">
                <a:solidFill>
                  <a:srgbClr val="660099"/>
                </a:solidFill>
                <a:highlight>
                  <a:srgbClr val="FFFFFF"/>
                </a:highlight>
                <a:latin typeface="Consolas"/>
                <a:ea typeface="Consolas"/>
                <a:cs typeface="Consolas"/>
                <a:sym typeface="Consolas"/>
              </a:rPr>
              <a:t>feed_dict</a:t>
            </a:r>
            <a:r>
              <a:rPr lang="en">
                <a:solidFill>
                  <a:schemeClr val="dk1"/>
                </a:solidFill>
                <a:highlight>
                  <a:srgbClr val="FFFFFF"/>
                </a:highlight>
                <a:latin typeface="Consolas"/>
                <a:ea typeface="Consolas"/>
                <a:cs typeface="Consolas"/>
                <a:sym typeface="Consolas"/>
              </a:rPr>
              <a:t>={X: testX})</a:t>
            </a:r>
          </a:p>
          <a:p>
            <a:pPr indent="0" lvl="0" marL="0" rtl="0">
              <a:lnSpc>
                <a:spcPct val="115000"/>
              </a:lnSpc>
              <a:spcBef>
                <a:spcPts val="0"/>
              </a:spcBef>
              <a:buNone/>
            </a:pPr>
            <a:r>
              <a:t/>
            </a:r>
            <a:endParaRPr>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b="1" i="1" lang="en">
                <a:solidFill>
                  <a:srgbClr val="000080"/>
                </a:solidFill>
                <a:highlight>
                  <a:srgbClr val="FFFFFF"/>
                </a:highlight>
                <a:latin typeface="Consolas"/>
                <a:ea typeface="Consolas"/>
                <a:cs typeface="Consolas"/>
                <a:sym typeface="Consolas"/>
              </a:rPr>
              <a:t>import </a:t>
            </a:r>
            <a:r>
              <a:rPr i="1" lang="en">
                <a:solidFill>
                  <a:schemeClr val="dk1"/>
                </a:solidFill>
                <a:highlight>
                  <a:srgbClr val="FFFFFF"/>
                </a:highlight>
                <a:latin typeface="Consolas"/>
                <a:ea typeface="Consolas"/>
                <a:cs typeface="Consolas"/>
                <a:sym typeface="Consolas"/>
              </a:rPr>
              <a:t>matplotlib.pyplot </a:t>
            </a:r>
            <a:r>
              <a:rPr b="1" i="1" lang="en">
                <a:solidFill>
                  <a:srgbClr val="000080"/>
                </a:solidFill>
                <a:highlight>
                  <a:srgbClr val="FFFFFF"/>
                </a:highlight>
                <a:latin typeface="Consolas"/>
                <a:ea typeface="Consolas"/>
                <a:cs typeface="Consolas"/>
                <a:sym typeface="Consolas"/>
              </a:rPr>
              <a:t>as </a:t>
            </a:r>
            <a:r>
              <a:rPr i="1" lang="en">
                <a:solidFill>
                  <a:schemeClr val="dk1"/>
                </a:solidFill>
                <a:highlight>
                  <a:srgbClr val="FFFFFF"/>
                </a:highlight>
                <a:latin typeface="Consolas"/>
                <a:ea typeface="Consolas"/>
                <a:cs typeface="Consolas"/>
                <a:sym typeface="Consolas"/>
              </a:rPr>
              <a:t>plt</a:t>
            </a:r>
          </a:p>
          <a:p>
            <a:pPr indent="0" lvl="0" marL="0" rtl="0">
              <a:lnSpc>
                <a:spcPct val="115000"/>
              </a:lnSpc>
              <a:spcBef>
                <a:spcPts val="0"/>
              </a:spcBef>
              <a:buNone/>
            </a:pPr>
            <a:r>
              <a:rPr i="1" lang="en">
                <a:solidFill>
                  <a:schemeClr val="dk1"/>
                </a:solidFill>
                <a:highlight>
                  <a:srgbClr val="FFFFFF"/>
                </a:highlight>
                <a:latin typeface="Consolas"/>
                <a:ea typeface="Consolas"/>
                <a:cs typeface="Consolas"/>
                <a:sym typeface="Consolas"/>
              </a:rPr>
              <a:t>plt.plot(testY)</a:t>
            </a:r>
          </a:p>
          <a:p>
            <a:pPr indent="0" lvl="0" marL="0" rtl="0">
              <a:lnSpc>
                <a:spcPct val="115000"/>
              </a:lnSpc>
              <a:spcBef>
                <a:spcPts val="0"/>
              </a:spcBef>
              <a:buNone/>
            </a:pPr>
            <a:r>
              <a:rPr i="1" lang="en">
                <a:solidFill>
                  <a:schemeClr val="dk1"/>
                </a:solidFill>
                <a:highlight>
                  <a:srgbClr val="FFFFFF"/>
                </a:highlight>
                <a:latin typeface="Consolas"/>
                <a:ea typeface="Consolas"/>
                <a:cs typeface="Consolas"/>
                <a:sym typeface="Consolas"/>
              </a:rPr>
              <a:t>plt.plot(testPredict)</a:t>
            </a:r>
          </a:p>
          <a:p>
            <a:pPr indent="0" lvl="0" marL="0" rtl="0">
              <a:lnSpc>
                <a:spcPct val="115000"/>
              </a:lnSpc>
              <a:spcBef>
                <a:spcPts val="0"/>
              </a:spcBef>
              <a:buNone/>
            </a:pPr>
            <a:r>
              <a:rPr i="1" lang="en">
                <a:solidFill>
                  <a:schemeClr val="dk1"/>
                </a:solidFill>
                <a:highlight>
                  <a:srgbClr val="FFFFFF"/>
                </a:highlight>
                <a:latin typeface="Consolas"/>
                <a:ea typeface="Consolas"/>
                <a:cs typeface="Consolas"/>
                <a:sym typeface="Consolas"/>
              </a:rPr>
              <a:t>plt.show()</a:t>
            </a:r>
          </a:p>
          <a:p>
            <a:pPr indent="0" lvl="0" marL="0" rtl="0">
              <a:lnSpc>
                <a:spcPct val="115000"/>
              </a:lnSpc>
              <a:spcBef>
                <a:spcPts val="0"/>
              </a:spcBef>
              <a:buNone/>
            </a:pPr>
            <a:r>
              <a:t/>
            </a:r>
            <a:endParaRPr i="1" sz="115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t/>
            </a:r>
            <a:endParaRPr i="1" sz="1600">
              <a:solidFill>
                <a:srgbClr val="808080"/>
              </a:solidFill>
              <a:highlight>
                <a:srgbClr val="FFFFFF"/>
              </a:highlight>
              <a:latin typeface="Consolas"/>
              <a:ea typeface="Consolas"/>
              <a:cs typeface="Consolas"/>
              <a:sym typeface="Consolas"/>
            </a:endParaRPr>
          </a:p>
        </p:txBody>
      </p:sp>
      <p:sp>
        <p:nvSpPr>
          <p:cNvPr id="908" name="Shape 908"/>
          <p:cNvSpPr txBox="1"/>
          <p:nvPr/>
        </p:nvSpPr>
        <p:spPr>
          <a:xfrm>
            <a:off x="2498350" y="4890000"/>
            <a:ext cx="6917100" cy="3192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u="sng">
                <a:solidFill>
                  <a:schemeClr val="hlink"/>
                </a:solidFill>
                <a:hlinkClick r:id="rId3"/>
              </a:rPr>
              <a:t>https://github.com/hunkim/DeepLearningZeroToAll/blob/master/lab-12-5-rnn_stock_prediction.py</a:t>
            </a:r>
            <a:r>
              <a:rPr lang="en" sz="1200">
                <a:solidFill>
                  <a:schemeClr val="dk1"/>
                </a:solidFill>
              </a:rPr>
              <a:t> </a:t>
            </a:r>
          </a:p>
        </p:txBody>
      </p:sp>
      <p:pic>
        <p:nvPicPr>
          <p:cNvPr id="909" name="Shape 909"/>
          <p:cNvPicPr preferRelativeResize="0"/>
          <p:nvPr/>
        </p:nvPicPr>
        <p:blipFill>
          <a:blip r:embed="rId4">
            <a:alphaModFix/>
          </a:blip>
          <a:stretch>
            <a:fillRect/>
          </a:stretch>
        </p:blipFill>
        <p:spPr>
          <a:xfrm>
            <a:off x="5400800" y="1548500"/>
            <a:ext cx="3590800" cy="269308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Shape 914"/>
          <p:cNvSpPr txBox="1"/>
          <p:nvPr>
            <p:ph type="title"/>
          </p:nvPr>
        </p:nvSpPr>
        <p:spPr>
          <a:xfrm>
            <a:off x="-8188" y="133945"/>
            <a:ext cx="9160500" cy="1285800"/>
          </a:xfrm>
          <a:prstGeom prst="rect">
            <a:avLst/>
          </a:prstGeom>
        </p:spPr>
        <p:txBody>
          <a:bodyPr anchorCtr="0" anchor="ctr" bIns="34275" lIns="34275" rIns="34275" wrap="square" tIns="34275">
            <a:noAutofit/>
          </a:bodyPr>
          <a:lstStyle/>
          <a:p>
            <a:pPr indent="0" lvl="0" marL="0">
              <a:spcBef>
                <a:spcPts val="0"/>
              </a:spcBef>
              <a:buNone/>
            </a:pPr>
            <a:r>
              <a:rPr lang="en"/>
              <a:t>Exercise</a:t>
            </a:r>
          </a:p>
        </p:txBody>
      </p:sp>
      <p:sp>
        <p:nvSpPr>
          <p:cNvPr id="915" name="Shape 915"/>
          <p:cNvSpPr txBox="1"/>
          <p:nvPr>
            <p:ph idx="1" type="body"/>
          </p:nvPr>
        </p:nvSpPr>
        <p:spPr>
          <a:xfrm>
            <a:off x="180200" y="1460001"/>
            <a:ext cx="8783400" cy="1970400"/>
          </a:xfrm>
          <a:prstGeom prst="rect">
            <a:avLst/>
          </a:prstGeom>
        </p:spPr>
        <p:txBody>
          <a:bodyPr anchorCtr="0" anchor="ctr" bIns="34275" lIns="34275" rIns="34275" wrap="square" tIns="34275">
            <a:noAutofit/>
          </a:bodyPr>
          <a:lstStyle/>
          <a:p>
            <a:pPr indent="-368300" lvl="0" marL="457200" rtl="0">
              <a:spcBef>
                <a:spcPts val="0"/>
              </a:spcBef>
              <a:spcAft>
                <a:spcPts val="0"/>
              </a:spcAft>
              <a:buSzPts val="2200"/>
              <a:buChar char="●"/>
            </a:pPr>
            <a:r>
              <a:rPr lang="en" sz="2200"/>
              <a:t>Implement  stock prediction using linear regression only</a:t>
            </a:r>
          </a:p>
          <a:p>
            <a:pPr indent="-368300" lvl="0" marL="457200">
              <a:spcBef>
                <a:spcPts val="0"/>
              </a:spcBef>
              <a:buSzPts val="2200"/>
              <a:buChar char="●"/>
            </a:pPr>
            <a:r>
              <a:rPr lang="en" sz="2200"/>
              <a:t>Improve results using more features such as keywords and/or sentiments in top news</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Shape 920"/>
          <p:cNvSpPr txBox="1"/>
          <p:nvPr>
            <p:ph type="title"/>
          </p:nvPr>
        </p:nvSpPr>
        <p:spPr>
          <a:xfrm>
            <a:off x="-8188" y="133945"/>
            <a:ext cx="9160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Other </a:t>
            </a:r>
            <a:r>
              <a:rPr b="0" i="0" lang="en" sz="3400" u="none" cap="none" strike="noStrike">
                <a:solidFill>
                  <a:srgbClr val="000000"/>
                </a:solidFill>
                <a:latin typeface="Gill Sans"/>
                <a:ea typeface="Gill Sans"/>
                <a:cs typeface="Gill Sans"/>
                <a:sym typeface="Gill Sans"/>
              </a:rPr>
              <a:t>RNN applications</a:t>
            </a:r>
          </a:p>
        </p:txBody>
      </p:sp>
      <p:sp>
        <p:nvSpPr>
          <p:cNvPr id="921" name="Shape 921"/>
          <p:cNvSpPr txBox="1"/>
          <p:nvPr>
            <p:ph idx="1" type="body"/>
          </p:nvPr>
        </p:nvSpPr>
        <p:spPr>
          <a:xfrm>
            <a:off x="180210" y="1216730"/>
            <a:ext cx="8783400" cy="3594300"/>
          </a:xfrm>
          <a:prstGeom prst="rect">
            <a:avLst/>
          </a:prstGeom>
          <a:noFill/>
          <a:ln>
            <a:noFill/>
          </a:ln>
        </p:spPr>
        <p:txBody>
          <a:bodyPr anchorCtr="0" anchor="ctr" bIns="26775" lIns="26775" rIns="26775" wrap="square" tIns="26775">
            <a:noAutofit/>
          </a:bodyPr>
          <a:lstStyle/>
          <a:p>
            <a:pPr indent="-215900" lvl="0" marL="406400" marR="0" rtl="0" algn="l">
              <a:lnSpc>
                <a:spcPct val="100000"/>
              </a:lnSpc>
              <a:spcBef>
                <a:spcPts val="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Language Modeling</a:t>
            </a:r>
          </a:p>
          <a:p>
            <a:pPr indent="-215900" lvl="0" marL="406400" marR="0" rtl="0" algn="l">
              <a:lnSpc>
                <a:spcPct val="100000"/>
              </a:lnSpc>
              <a:spcBef>
                <a:spcPts val="120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Speech Recognition</a:t>
            </a:r>
          </a:p>
          <a:p>
            <a:pPr indent="-215900" lvl="0" marL="406400" marR="0" rtl="0" algn="l">
              <a:lnSpc>
                <a:spcPct val="100000"/>
              </a:lnSpc>
              <a:spcBef>
                <a:spcPts val="120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Machine Translation</a:t>
            </a:r>
          </a:p>
          <a:p>
            <a:pPr indent="-215900" lvl="0" marL="406400" marR="0" rtl="0" algn="l">
              <a:lnSpc>
                <a:spcPct val="100000"/>
              </a:lnSpc>
              <a:spcBef>
                <a:spcPts val="120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Conversation Modeling/Question Answering</a:t>
            </a:r>
          </a:p>
          <a:p>
            <a:pPr indent="-215900" lvl="0" marL="406400" marR="0" rtl="0" algn="l">
              <a:lnSpc>
                <a:spcPct val="100000"/>
              </a:lnSpc>
              <a:spcBef>
                <a:spcPts val="120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Image/Video Captioning</a:t>
            </a:r>
          </a:p>
          <a:p>
            <a:pPr indent="-215900" lvl="0" marL="406400" marR="0" rtl="0" algn="l">
              <a:lnSpc>
                <a:spcPct val="100000"/>
              </a:lnSpc>
              <a:spcBef>
                <a:spcPts val="1200"/>
              </a:spcBef>
              <a:spcAft>
                <a:spcPts val="0"/>
              </a:spcAft>
              <a:buClr>
                <a:srgbClr val="000000"/>
              </a:buClr>
              <a:buSzPts val="2200"/>
              <a:buFont typeface="Noto Sans Symbols"/>
              <a:buChar char="●"/>
            </a:pPr>
            <a:r>
              <a:rPr b="0" i="0" lang="en" sz="2200" u="none" cap="none" strike="noStrike">
                <a:solidFill>
                  <a:srgbClr val="000000"/>
                </a:solidFill>
                <a:latin typeface="Gill Sans"/>
                <a:ea typeface="Gill Sans"/>
                <a:cs typeface="Gill Sans"/>
                <a:sym typeface="Gill Sans"/>
              </a:rPr>
              <a:t>Image/Music/Dance Generation</a:t>
            </a:r>
          </a:p>
        </p:txBody>
      </p:sp>
      <p:sp>
        <p:nvSpPr>
          <p:cNvPr id="922" name="Shape 922"/>
          <p:cNvSpPr/>
          <p:nvPr/>
        </p:nvSpPr>
        <p:spPr>
          <a:xfrm>
            <a:off x="6005625" y="4788475"/>
            <a:ext cx="3102900" cy="3393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u="sng" cap="none" strike="noStrike">
                <a:solidFill>
                  <a:schemeClr val="hlink"/>
                </a:solidFill>
                <a:latin typeface="Helvetica Neue"/>
                <a:ea typeface="Helvetica Neue"/>
                <a:cs typeface="Helvetica Neue"/>
                <a:sym typeface="Helvetica Neue"/>
                <a:hlinkClick r:id="rId3"/>
              </a:rPr>
              <a:t>http://jiwonkim.org/awesome-rnn/</a:t>
            </a:r>
            <a:r>
              <a:rPr b="0" i="0" lang="en" u="none" cap="none" strike="noStrike">
                <a:solidFill>
                  <a:srgbClr val="000000"/>
                </a:solidFill>
                <a:latin typeface="Helvetica Neue"/>
                <a:ea typeface="Helvetica Neue"/>
                <a:cs typeface="Helvetica Neue"/>
                <a:sym typeface="Helvetica Neue"/>
              </a:rPr>
              <a: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824075" y="133950"/>
            <a:ext cx="7976100" cy="1285800"/>
          </a:xfrm>
          <a:prstGeom prst="rect">
            <a:avLst/>
          </a:prstGeom>
        </p:spPr>
        <p:txBody>
          <a:bodyPr anchorCtr="0" anchor="ctr" bIns="34275" lIns="34275" rIns="34275" wrap="square" tIns="34275">
            <a:noAutofit/>
          </a:bodyPr>
          <a:lstStyle/>
          <a:p>
            <a:pPr indent="0" lvl="0" marL="0" rtl="0">
              <a:spcBef>
                <a:spcPts val="0"/>
              </a:spcBef>
              <a:buNone/>
            </a:pPr>
            <a:r>
              <a:rPr lang="en"/>
              <a:t>One node: 4 (</a:t>
            </a:r>
            <a:r>
              <a:rPr i="1" lang="en"/>
              <a:t>input-dim</a:t>
            </a:r>
            <a:r>
              <a:rPr lang="en"/>
              <a:t>) in 2 (</a:t>
            </a:r>
            <a:r>
              <a:rPr i="1" lang="en"/>
              <a:t>hidden_size</a:t>
            </a:r>
            <a:r>
              <a:rPr lang="en"/>
              <a:t>)</a:t>
            </a:r>
          </a:p>
        </p:txBody>
      </p:sp>
      <p:pic>
        <p:nvPicPr>
          <p:cNvPr id="263" name="Shape 263"/>
          <p:cNvPicPr preferRelativeResize="0"/>
          <p:nvPr/>
        </p:nvPicPr>
        <p:blipFill>
          <a:blip r:embed="rId3">
            <a:alphaModFix/>
          </a:blip>
          <a:stretch>
            <a:fillRect/>
          </a:stretch>
        </p:blipFill>
        <p:spPr>
          <a:xfrm>
            <a:off x="824063" y="1419750"/>
            <a:ext cx="7495875" cy="3758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5715275" y="1842100"/>
            <a:ext cx="5438525" cy="2727024"/>
          </a:xfrm>
          <a:prstGeom prst="rect">
            <a:avLst/>
          </a:prstGeom>
          <a:noFill/>
          <a:ln>
            <a:noFill/>
          </a:ln>
        </p:spPr>
      </p:pic>
      <p:sp>
        <p:nvSpPr>
          <p:cNvPr id="269" name="Shape 269"/>
          <p:cNvSpPr txBox="1"/>
          <p:nvPr/>
        </p:nvSpPr>
        <p:spPr>
          <a:xfrm>
            <a:off x="345500" y="1232500"/>
            <a:ext cx="7715400" cy="2232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i="1" lang="en">
                <a:solidFill>
                  <a:srgbClr val="408080"/>
                </a:solidFill>
                <a:latin typeface="Consolas"/>
                <a:ea typeface="Consolas"/>
                <a:cs typeface="Consolas"/>
                <a:sym typeface="Consolas"/>
              </a:rPr>
              <a:t># One cell RNN input_dim (4) -&gt; output_dim (2)</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hidden_size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a:t>
            </a:r>
            <a:r>
              <a:rPr lang="en">
                <a:solidFill>
                  <a:srgbClr val="666666"/>
                </a:solidFill>
                <a:latin typeface="Consolas"/>
                <a:ea typeface="Consolas"/>
                <a:cs typeface="Consolas"/>
                <a:sym typeface="Consolas"/>
              </a:rPr>
              <a:t>2</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cell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contrib</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rnn</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BasicLSTMCell(num_units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hidden_size)</a:t>
            </a:r>
            <a:br>
              <a:rPr lang="en">
                <a:solidFill>
                  <a:srgbClr val="333333"/>
                </a:solidFill>
                <a:latin typeface="Consolas"/>
                <a:ea typeface="Consolas"/>
                <a:cs typeface="Consolas"/>
                <a:sym typeface="Consolas"/>
              </a:rPr>
            </a:b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x_data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np</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array(</a:t>
            </a:r>
            <a:r>
              <a:rPr i="1" lang="en">
                <a:solidFill>
                  <a:srgbClr val="408080"/>
                </a:solidFill>
                <a:latin typeface="Consolas"/>
                <a:ea typeface="Consolas"/>
                <a:cs typeface="Consolas"/>
                <a:sym typeface="Consolas"/>
              </a:rPr>
              <a:t>[[[1,0,0,0]]]</a:t>
            </a:r>
            <a:r>
              <a:rPr lang="en">
                <a:solidFill>
                  <a:srgbClr val="333333"/>
                </a:solidFill>
                <a:latin typeface="Consolas"/>
                <a:ea typeface="Consolas"/>
                <a:cs typeface="Consolas"/>
                <a:sym typeface="Consolas"/>
              </a:rPr>
              <a:t>,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np</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 </a:t>
            </a:r>
          </a:p>
          <a:p>
            <a:pPr indent="0" lvl="0" marL="0" rtl="0">
              <a:lnSpc>
                <a:spcPct val="115000"/>
              </a:lnSpc>
              <a:spcBef>
                <a:spcPts val="0"/>
              </a:spcBef>
              <a:buNone/>
            </a:pPr>
            <a:r>
              <a:rPr lang="en">
                <a:solidFill>
                  <a:srgbClr val="333333"/>
                </a:solidFill>
                <a:latin typeface="Consolas"/>
                <a:ea typeface="Consolas"/>
                <a:cs typeface="Consolas"/>
                <a:sym typeface="Consolas"/>
              </a:rPr>
              <a:t>outputs, _states </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 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nn</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dynamic_rnn(cell, x_data, dtype</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float32)</a:t>
            </a:r>
            <a:br>
              <a:rPr lang="en">
                <a:solidFill>
                  <a:srgbClr val="333333"/>
                </a:solidFill>
                <a:latin typeface="Consolas"/>
                <a:ea typeface="Consolas"/>
                <a:cs typeface="Consolas"/>
                <a:sym typeface="Consolas"/>
              </a:rPr>
            </a:b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sess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run(tf</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global_variables_initializer())</a:t>
            </a:r>
            <a:br>
              <a:rPr lang="en">
                <a:solidFill>
                  <a:srgbClr val="333333"/>
                </a:solidFill>
                <a:latin typeface="Consolas"/>
                <a:ea typeface="Consolas"/>
                <a:cs typeface="Consolas"/>
                <a:sym typeface="Consolas"/>
              </a:rPr>
            </a:br>
            <a:r>
              <a:rPr lang="en">
                <a:solidFill>
                  <a:srgbClr val="333333"/>
                </a:solidFill>
                <a:latin typeface="Consolas"/>
                <a:ea typeface="Consolas"/>
                <a:cs typeface="Consolas"/>
                <a:sym typeface="Consolas"/>
              </a:rPr>
              <a:t>pp</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pprint(outputs</a:t>
            </a:r>
            <a:r>
              <a:rPr lang="en">
                <a:solidFill>
                  <a:srgbClr val="666666"/>
                </a:solidFill>
                <a:latin typeface="Consolas"/>
                <a:ea typeface="Consolas"/>
                <a:cs typeface="Consolas"/>
                <a:sym typeface="Consolas"/>
              </a:rPr>
              <a:t>.</a:t>
            </a:r>
            <a:r>
              <a:rPr lang="en">
                <a:solidFill>
                  <a:srgbClr val="333333"/>
                </a:solidFill>
                <a:latin typeface="Consolas"/>
                <a:ea typeface="Consolas"/>
                <a:cs typeface="Consolas"/>
                <a:sym typeface="Consolas"/>
              </a:rPr>
              <a:t>eval())</a:t>
            </a:r>
          </a:p>
        </p:txBody>
      </p:sp>
      <p:sp>
        <p:nvSpPr>
          <p:cNvPr id="270" name="Shape 270"/>
          <p:cNvSpPr txBox="1"/>
          <p:nvPr/>
        </p:nvSpPr>
        <p:spPr>
          <a:xfrm>
            <a:off x="399350" y="3629550"/>
            <a:ext cx="4998000" cy="8055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lnSpc>
                <a:spcPct val="121429"/>
              </a:lnSpc>
              <a:spcBef>
                <a:spcPts val="0"/>
              </a:spcBef>
              <a:buNone/>
            </a:pPr>
            <a:r>
              <a:rPr lang="en" sz="1800">
                <a:solidFill>
                  <a:schemeClr val="dk1"/>
                </a:solidFill>
                <a:highlight>
                  <a:srgbClr val="FFFFFF"/>
                </a:highlight>
                <a:latin typeface="Consolas"/>
                <a:ea typeface="Consolas"/>
                <a:cs typeface="Consolas"/>
                <a:sym typeface="Consolas"/>
              </a:rPr>
              <a:t>array([[[-0.42409304,  0.64651132]]])</a:t>
            </a:r>
          </a:p>
        </p:txBody>
      </p:sp>
      <p:sp>
        <p:nvSpPr>
          <p:cNvPr id="271" name="Shape 271"/>
          <p:cNvSpPr txBox="1"/>
          <p:nvPr/>
        </p:nvSpPr>
        <p:spPr>
          <a:xfrm>
            <a:off x="3442350" y="4662575"/>
            <a:ext cx="5866800" cy="6684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100" u="sng">
                <a:solidFill>
                  <a:schemeClr val="hlink"/>
                </a:solidFill>
                <a:hlinkClick r:id="rId4"/>
              </a:rPr>
              <a:t>https://github.com/hunkim/DeepLearningZeroToAll/blob/master/lab-12-0-rnn_basics.ipynb</a:t>
            </a:r>
            <a:r>
              <a:rPr lang="en" sz="1100">
                <a:solidFill>
                  <a:srgbClr val="808080"/>
                </a:solidFill>
              </a:rPr>
              <a:t> </a:t>
            </a:r>
          </a:p>
        </p:txBody>
      </p:sp>
      <p:sp>
        <p:nvSpPr>
          <p:cNvPr id="272" name="Shape 272"/>
          <p:cNvSpPr txBox="1"/>
          <p:nvPr>
            <p:ph type="title"/>
          </p:nvPr>
        </p:nvSpPr>
        <p:spPr>
          <a:xfrm>
            <a:off x="824075" y="133950"/>
            <a:ext cx="7976100" cy="1285800"/>
          </a:xfrm>
          <a:prstGeom prst="rect">
            <a:avLst/>
          </a:prstGeom>
        </p:spPr>
        <p:txBody>
          <a:bodyPr anchorCtr="0" anchor="ctr" bIns="34275" lIns="34275" rIns="34275" wrap="square" tIns="34275">
            <a:noAutofit/>
          </a:bodyPr>
          <a:lstStyle/>
          <a:p>
            <a:pPr indent="0" lvl="0" marL="0" rtl="0">
              <a:spcBef>
                <a:spcPts val="0"/>
              </a:spcBef>
              <a:buNone/>
            </a:pPr>
            <a:r>
              <a:rPr lang="en"/>
              <a:t>One node: 4 (</a:t>
            </a:r>
            <a:r>
              <a:rPr i="1" lang="en"/>
              <a:t>input-dim</a:t>
            </a:r>
            <a:r>
              <a:rPr lang="en"/>
              <a:t>) in 2 (</a:t>
            </a:r>
            <a:r>
              <a:rPr i="1" lang="en"/>
              <a:t>hidden_size</a:t>
            </a:r>
            <a:r>
              <a:rPr lang="en"/>
              <a:t>)</a:t>
            </a: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